
<file path=[Content_Types].xml><?xml version="1.0" encoding="utf-8"?>
<Types xmlns="http://schemas.openxmlformats.org/package/2006/content-types">
  <Default Extension="rels" ContentType="application/vnd.openxmlformats-package.relationships+xml"/>
  <Override PartName="/ppt/slides/slide14.xml" ContentType="application/vnd.openxmlformats-officedocument.presentationml.slide+xml"/>
  <Override PartName="/ppt/notesSlides/notesSlide16.xml" ContentType="application/vnd.openxmlformats-officedocument.presentationml.notesSlide+xml"/>
  <Default Extension="xml" ContentType="application/xml"/>
  <Override PartName="/ppt/tableStyles.xml" ContentType="application/vnd.openxmlformats-officedocument.presentationml.tableStyles+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handoutMasters/handoutMaster1.xml" ContentType="application/vnd.openxmlformats-officedocument.presentationml.handoutMaster+xml"/>
  <Override PartName="/ppt/slides/slide27.xml" ContentType="application/vnd.openxmlformats-officedocument.presentationml.slide+xml"/>
  <Override PartName="/ppt/slides/slide20.xml" ContentType="application/vnd.openxmlformats-officedocument.presentationml.slide+xml"/>
  <Override PartName="/ppt/slides/slide36.xml" ContentType="application/vnd.openxmlformats-officedocument.presentationml.slide+xml"/>
  <Default Extension="emf" ContentType="image/x-emf"/>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26.xml" ContentType="application/vnd.openxmlformats-officedocument.presentationml.slide+xml"/>
  <Override PartName="/ppt/slides/slide35.xml" ContentType="application/vnd.openxmlformats-officedocument.presentationml.slide+xml"/>
  <Override PartName="/ppt/tags/tag2.xml" ContentType="application/vnd.openxmlformats-officedocument.presentationml.tags+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5.xml" ContentType="application/vnd.openxmlformats-officedocument.presentationml.notesSlide+xml"/>
  <Override PartName="/ppt/slides/slide25.xml" ContentType="application/vnd.openxmlformats-officedocument.presentationml.slide+xml"/>
  <Override PartName="/ppt/slides/slide9.xml" ContentType="application/vnd.openxmlformats-officedocument.presentationml.slide+xml"/>
  <Override PartName="/ppt/slideLayouts/slideLayout9.xml" ContentType="application/vnd.openxmlformats-officedocument.presentationml.slideLayout+xml"/>
  <Override PartName="/ppt/slides/slide34.xml" ContentType="application/vnd.openxmlformats-officedocument.presentationml.slide+xml"/>
  <Override PartName="/ppt/tags/tag1.xml" ContentType="application/vnd.openxmlformats-officedocument.presentationml.tags+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notesSlides/notesSlide4.xml" ContentType="application/vnd.openxmlformats-officedocument.presentationml.notesSlide+xml"/>
  <Override PartName="/ppt/theme/theme3.xml" ContentType="application/vnd.openxmlformats-officedocument.theme+xml"/>
  <Override PartName="/ppt/slideLayouts/slideLayout12.xml" ContentType="application/vnd.openxmlformats-officedocument.presentationml.slideLayout+xml"/>
  <Override PartName="/ppt/slides/slide24.xml" ContentType="application/vnd.openxmlformats-officedocument.presentationml.slide+xml"/>
  <Override PartName="/ppt/notesSlides/notesSlide10.xml" ContentType="application/vnd.openxmlformats-officedocument.presentationml.notesSlide+xml"/>
  <Override PartName="/ppt/slides/slide8.xml" ContentType="application/vnd.openxmlformats-officedocument.presentationml.slide+xml"/>
  <Override PartName="/ppt/slideLayouts/slideLayout8.xml" ContentType="application/vnd.openxmlformats-officedocument.presentationml.slideLayout+xml"/>
  <Override PartName="/ppt/slides/slide33.xml" ContentType="application/vnd.openxmlformats-officedocument.presentationml.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SpecialPlsOnTitleSld="0" saveSubsetFonts="1" autoCompressPictures="0">
  <p:sldMasterIdLst>
    <p:sldMasterId id="2147483684" r:id="rId1"/>
  </p:sldMasterIdLst>
  <p:notesMasterIdLst>
    <p:notesMasterId r:id="rId42"/>
  </p:notesMasterIdLst>
  <p:handoutMasterIdLst>
    <p:handoutMasterId r:id="rId43"/>
  </p:handoutMasterIdLst>
  <p:sldIdLst>
    <p:sldId id="676" r:id="rId2"/>
    <p:sldId id="626" r:id="rId3"/>
    <p:sldId id="627" r:id="rId4"/>
    <p:sldId id="628" r:id="rId5"/>
    <p:sldId id="629" r:id="rId6"/>
    <p:sldId id="630" r:id="rId7"/>
    <p:sldId id="631" r:id="rId8"/>
    <p:sldId id="632" r:id="rId9"/>
    <p:sldId id="634" r:id="rId10"/>
    <p:sldId id="635" r:id="rId11"/>
    <p:sldId id="636" r:id="rId12"/>
    <p:sldId id="637" r:id="rId13"/>
    <p:sldId id="638" r:id="rId14"/>
    <p:sldId id="639" r:id="rId15"/>
    <p:sldId id="641" r:id="rId16"/>
    <p:sldId id="642" r:id="rId17"/>
    <p:sldId id="643" r:id="rId18"/>
    <p:sldId id="644" r:id="rId19"/>
    <p:sldId id="661" r:id="rId20"/>
    <p:sldId id="672" r:id="rId21"/>
    <p:sldId id="668" r:id="rId22"/>
    <p:sldId id="671" r:id="rId23"/>
    <p:sldId id="675" r:id="rId24"/>
    <p:sldId id="640" r:id="rId25"/>
    <p:sldId id="669" r:id="rId26"/>
    <p:sldId id="670" r:id="rId27"/>
    <p:sldId id="645" r:id="rId28"/>
    <p:sldId id="647" r:id="rId29"/>
    <p:sldId id="648" r:id="rId30"/>
    <p:sldId id="649" r:id="rId31"/>
    <p:sldId id="650" r:id="rId32"/>
    <p:sldId id="651" r:id="rId33"/>
    <p:sldId id="652" r:id="rId34"/>
    <p:sldId id="653" r:id="rId35"/>
    <p:sldId id="654" r:id="rId36"/>
    <p:sldId id="655" r:id="rId37"/>
    <p:sldId id="656" r:id="rId38"/>
    <p:sldId id="657" r:id="rId39"/>
    <p:sldId id="658" r:id="rId40"/>
    <p:sldId id="659"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handouts4" clrMode="bw" frameSlides="1"/>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SorterView">
  <p:normalViewPr>
    <p:restoredLeft sz="15620"/>
    <p:restoredTop sz="94660"/>
  </p:normalViewPr>
  <p:slideViewPr>
    <p:cSldViewPr snapToGrid="0" snapToObjects="1">
      <p:cViewPr varScale="1">
        <p:scale>
          <a:sx n="117" d="100"/>
          <a:sy n="117" d="100"/>
        </p:scale>
        <p:origin x="-496"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8/18/14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8/18/14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4B2B74A2-2D30-0C4A-8F36-DC907522999E}" type="slidenum">
              <a:rPr lang="en-US">
                <a:latin typeface="Arial" pitchFamily="-112" charset="0"/>
                <a:ea typeface="ＭＳ Ｐゴシック" pitchFamily="-112" charset="-128"/>
                <a:cs typeface="ＭＳ Ｐゴシック" pitchFamily="-112" charset="-128"/>
              </a:rPr>
              <a:pPr/>
              <a:t>2</a:t>
            </a:fld>
            <a:endParaRPr lang="en-US">
              <a:latin typeface="Arial" pitchFamily="-112" charset="0"/>
              <a:ea typeface="ＭＳ Ｐゴシック" pitchFamily="-112" charset="-128"/>
              <a:cs typeface="ＭＳ Ｐゴシック" pitchFamily="-112" charset="-128"/>
            </a:endParaRPr>
          </a:p>
        </p:txBody>
      </p:sp>
      <p:sp>
        <p:nvSpPr>
          <p:cNvPr id="231427" name="Rectangle 2"/>
          <p:cNvSpPr>
            <a:spLocks noGrp="1" noRot="1" noChangeAspect="1" noChangeArrowheads="1"/>
          </p:cNvSpPr>
          <p:nvPr>
            <p:ph type="sldImg"/>
          </p:nvPr>
        </p:nvSpPr>
        <p:spPr>
          <a:solidFill>
            <a:srgbClr val="FFFFFF"/>
          </a:solidFill>
          <a:ln/>
        </p:spPr>
      </p:sp>
      <p:sp>
        <p:nvSpPr>
          <p:cNvPr id="23142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69BDF252-2FA4-3443-8222-B85FE3320691}" type="slidenum">
              <a:rPr lang="en-US">
                <a:latin typeface="Arial" pitchFamily="-112" charset="0"/>
                <a:ea typeface="ＭＳ Ｐゴシック" pitchFamily="-112" charset="-128"/>
                <a:cs typeface="ＭＳ Ｐゴシック" pitchFamily="-112" charset="-128"/>
              </a:rPr>
              <a:pPr/>
              <a:t>14</a:t>
            </a:fld>
            <a:endParaRPr lang="en-US">
              <a:latin typeface="Arial" pitchFamily="-112" charset="0"/>
              <a:ea typeface="ＭＳ Ｐゴシック" pitchFamily="-112" charset="-128"/>
              <a:cs typeface="ＭＳ Ｐゴシック" pitchFamily="-112" charset="-128"/>
            </a:endParaRPr>
          </a:p>
        </p:txBody>
      </p:sp>
      <p:sp>
        <p:nvSpPr>
          <p:cNvPr id="261123" name="Rectangle 2"/>
          <p:cNvSpPr>
            <a:spLocks noGrp="1" noRot="1" noChangeAspect="1" noChangeArrowheads="1"/>
          </p:cNvSpPr>
          <p:nvPr>
            <p:ph type="sldImg"/>
          </p:nvPr>
        </p:nvSpPr>
        <p:spPr>
          <a:solidFill>
            <a:srgbClr val="FFFFFF"/>
          </a:solidFill>
          <a:ln/>
        </p:spPr>
      </p:sp>
      <p:sp>
        <p:nvSpPr>
          <p:cNvPr id="26112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Trees – baobab, guanacaste, bamboo</a:t>
            </a:r>
          </a:p>
          <a:p>
            <a:r>
              <a:rPr lang="en-US"/>
              <a:t>Animals – coqui, lemur, panda</a:t>
            </a:r>
          </a:p>
          <a:p>
            <a:r>
              <a:rPr lang="en-US"/>
              <a:t>Water</a:t>
            </a:r>
          </a:p>
          <a:p>
            <a:r>
              <a:rPr lang="en-US"/>
              <a:t>Rainbows</a:t>
            </a:r>
          </a:p>
          <a:p>
            <a:endParaRPr lang="en-US"/>
          </a:p>
        </p:txBody>
      </p:sp>
      <p:sp>
        <p:nvSpPr>
          <p:cNvPr id="4" name="Slide Number Placeholder 3"/>
          <p:cNvSpPr>
            <a:spLocks noGrp="1"/>
          </p:cNvSpPr>
          <p:nvPr>
            <p:ph type="sldNum" sz="quarter" idx="10"/>
          </p:nvPr>
        </p:nvSpPr>
        <p:spPr/>
        <p:txBody>
          <a:bodyPr/>
          <a:lstStyle/>
          <a:p>
            <a:fld id="{E44FD769-3123-964B-81D0-DC4A8993FEFA}" type="slidenum">
              <a:rPr lang="en-US"/>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F7A06D5A-71EE-8443-AF95-D2ED9529D5F9}" type="slidenum">
              <a:rPr lang="en-US">
                <a:latin typeface="Arial" pitchFamily="-1" charset="0"/>
                <a:ea typeface="ＭＳ Ｐゴシック" pitchFamily="-1" charset="-128"/>
                <a:cs typeface="ＭＳ Ｐゴシック" pitchFamily="-1" charset="-128"/>
              </a:rPr>
              <a:pPr/>
              <a:t>25</a:t>
            </a:fld>
            <a:endParaRPr lang="en-US">
              <a:latin typeface="Arial" pitchFamily="-1" charset="0"/>
              <a:ea typeface="ＭＳ Ｐゴシック" pitchFamily="-1" charset="-128"/>
              <a:cs typeface="ＭＳ Ｐゴシック" pitchFamily="-1" charset="-128"/>
            </a:endParaRPr>
          </a:p>
        </p:txBody>
      </p:sp>
      <p:sp>
        <p:nvSpPr>
          <p:cNvPr id="56323" name="Rectangle 2"/>
          <p:cNvSpPr>
            <a:spLocks noGrp="1" noRot="1" noChangeAspect="1" noChangeArrowheads="1"/>
          </p:cNvSpPr>
          <p:nvPr>
            <p:ph type="sldImg"/>
          </p:nvPr>
        </p:nvSpPr>
        <p:spPr>
          <a:solidFill>
            <a:srgbClr val="FFFFFF"/>
          </a:solidFill>
          <a:ln/>
        </p:spPr>
      </p:sp>
      <p:sp>
        <p:nvSpPr>
          <p:cNvPr id="563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 charset="0"/>
                <a:ea typeface="ＭＳ Ｐゴシック" pitchFamily="-1" charset="-128"/>
                <a:cs typeface="ＭＳ Ｐゴシック" pitchFamily="-1" charset="-128"/>
              </a:rPr>
              <a:t>Comment and quote Ruby Payne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DE58A4F4-DD19-E24D-B896-6653558B447F}" type="slidenum">
              <a:rPr lang="en-US">
                <a:latin typeface="Arial" pitchFamily="-1" charset="0"/>
                <a:ea typeface="ＭＳ Ｐゴシック" pitchFamily="-1" charset="-128"/>
                <a:cs typeface="ＭＳ Ｐゴシック" pitchFamily="-1" charset="-128"/>
              </a:rPr>
              <a:pPr/>
              <a:t>26</a:t>
            </a:fld>
            <a:endParaRPr lang="en-US">
              <a:latin typeface="Arial" pitchFamily="-1" charset="0"/>
              <a:ea typeface="ＭＳ Ｐゴシック" pitchFamily="-1" charset="-128"/>
              <a:cs typeface="ＭＳ Ｐゴシック" pitchFamily="-1" charset="-128"/>
            </a:endParaRPr>
          </a:p>
        </p:txBody>
      </p:sp>
      <p:sp>
        <p:nvSpPr>
          <p:cNvPr id="58371" name="Rectangle 2"/>
          <p:cNvSpPr>
            <a:spLocks noGrp="1" noRot="1" noChangeAspect="1" noChangeArrowheads="1"/>
          </p:cNvSpPr>
          <p:nvPr>
            <p:ph type="sldImg"/>
          </p:nvPr>
        </p:nvSpPr>
        <p:spPr>
          <a:solidFill>
            <a:srgbClr val="FFFFFF"/>
          </a:solidFill>
          <a:ln/>
        </p:spPr>
      </p:sp>
      <p:sp>
        <p:nvSpPr>
          <p:cNvPr id="58372"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smtClean="0">
                <a:latin typeface="Arial" pitchFamily="-1" charset="0"/>
                <a:ea typeface="ＭＳ Ｐゴシック" pitchFamily="-1" charset="-128"/>
                <a:cs typeface="ＭＳ Ｐゴシック" pitchFamily="-1" charset="-128"/>
              </a:rPr>
              <a:t>Comment and quote Ruby Payne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BA5C67D4-64A1-1E43-8A43-F35F5578243A}" type="slidenum">
              <a:rPr lang="en-US">
                <a:latin typeface="Arial" pitchFamily="-101" charset="0"/>
                <a:ea typeface="ＭＳ Ｐゴシック" pitchFamily="-101" charset="-128"/>
                <a:cs typeface="ＭＳ Ｐゴシック" pitchFamily="-101" charset="-128"/>
              </a:rPr>
              <a:pPr/>
              <a:t>27</a:t>
            </a:fld>
            <a:endParaRPr lang="en-US">
              <a:latin typeface="Arial" pitchFamily="-101" charset="0"/>
              <a:ea typeface="ＭＳ Ｐゴシック" pitchFamily="-101" charset="-128"/>
              <a:cs typeface="ＭＳ Ｐゴシック" pitchFamily="-101" charset="-128"/>
            </a:endParaRPr>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01" charset="0"/>
                <a:ea typeface="ＭＳ Ｐゴシック" pitchFamily="-101" charset="-128"/>
                <a:cs typeface="ＭＳ Ｐゴシック" pitchFamily="-101" charset="-128"/>
              </a:rPr>
              <a:t>What does this suggest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4806FEEC-5780-D944-925C-FF846F512A45}" type="slidenum">
              <a:rPr lang="en-US">
                <a:latin typeface="Arial" pitchFamily="-112" charset="0"/>
                <a:ea typeface="ＭＳ Ｐゴシック" pitchFamily="-112" charset="-128"/>
                <a:cs typeface="ＭＳ Ｐゴシック" pitchFamily="-112" charset="-128"/>
              </a:rPr>
              <a:pPr/>
              <a:t>28</a:t>
            </a:fld>
            <a:endParaRPr lang="en-US">
              <a:latin typeface="Arial" pitchFamily="-112" charset="0"/>
              <a:ea typeface="ＭＳ Ｐゴシック" pitchFamily="-112" charset="-128"/>
              <a:cs typeface="ＭＳ Ｐゴシック" pitchFamily="-112" charset="-128"/>
            </a:endParaRPr>
          </a:p>
        </p:txBody>
      </p:sp>
      <p:sp>
        <p:nvSpPr>
          <p:cNvPr id="270339" name="Rectangle 2"/>
          <p:cNvSpPr>
            <a:spLocks noGrp="1" noRot="1" noChangeAspect="1" noChangeArrowheads="1"/>
          </p:cNvSpPr>
          <p:nvPr>
            <p:ph type="sldImg"/>
          </p:nvPr>
        </p:nvSpPr>
        <p:spPr>
          <a:solidFill>
            <a:srgbClr val="FFFFFF"/>
          </a:solidFill>
          <a:ln/>
        </p:spPr>
      </p:sp>
      <p:sp>
        <p:nvSpPr>
          <p:cNvPr id="27034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a:latin typeface="Arial" pitchFamily="-112" charset="0"/>
                <a:ea typeface="ＭＳ Ｐゴシック" pitchFamily="-112" charset="-128"/>
                <a:cs typeface="ＭＳ Ｐゴシック" pitchFamily="-112" charset="-128"/>
              </a:rPr>
              <a:t>This research connects to Bloom…knowledge and </a:t>
            </a:r>
          </a:p>
          <a:p>
            <a:pPr eaLnBrk="1" hangingPunct="1"/>
            <a:r>
              <a:rPr lang="en-US">
                <a:latin typeface="Arial" pitchFamily="-112" charset="0"/>
                <a:ea typeface="ＭＳ Ｐゴシック" pitchFamily="-112" charset="-128"/>
                <a:cs typeface="ＭＳ Ｐゴシック" pitchFamily="-112" charset="-128"/>
              </a:rPr>
              <a:t>Comprehension are at the lower levels…application, </a:t>
            </a:r>
          </a:p>
          <a:p>
            <a:pPr eaLnBrk="1" hangingPunct="1"/>
            <a:r>
              <a:rPr lang="en-US">
                <a:latin typeface="Arial" pitchFamily="-112" charset="0"/>
                <a:ea typeface="ＭＳ Ｐゴシック" pitchFamily="-112" charset="-128"/>
                <a:cs typeface="ＭＳ Ｐゴシック" pitchFamily="-112" charset="-128"/>
              </a:rPr>
              <a:t>Synthesis and Evaluation at upper levels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C1F1EBD1-9483-8B48-8ABF-BCEABBE305B1}" type="slidenum">
              <a:rPr lang="en-US">
                <a:latin typeface="Arial" pitchFamily="-65" charset="0"/>
                <a:ea typeface="ＭＳ Ｐゴシック" pitchFamily="-65" charset="-128"/>
                <a:cs typeface="ＭＳ Ｐゴシック" pitchFamily="-65" charset="-128"/>
              </a:rPr>
              <a:pPr/>
              <a:t>29</a:t>
            </a:fld>
            <a:endParaRPr lang="en-US">
              <a:latin typeface="Arial" pitchFamily="-65" charset="0"/>
              <a:ea typeface="ＭＳ Ｐゴシック" pitchFamily="-65" charset="-128"/>
              <a:cs typeface="ＭＳ Ｐゴシック" pitchFamily="-65" charset="-128"/>
            </a:endParaRPr>
          </a:p>
        </p:txBody>
      </p:sp>
      <p:sp>
        <p:nvSpPr>
          <p:cNvPr id="94211" name="Rectangle 2"/>
          <p:cNvSpPr>
            <a:spLocks noGrp="1" noRot="1" noChangeAspect="1" noChangeArrowheads="1"/>
          </p:cNvSpPr>
          <p:nvPr>
            <p:ph type="sldImg"/>
          </p:nvPr>
        </p:nvSpPr>
        <p:spPr>
          <a:solidFill>
            <a:srgbClr val="FFFFFF"/>
          </a:solidFill>
          <a:ln/>
        </p:spPr>
      </p:sp>
      <p:sp>
        <p:nvSpPr>
          <p:cNvPr id="94212"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819F585-1E8A-7241-BD71-38CF09AF32C4}" type="slidenum">
              <a:rPr lang="en-US">
                <a:latin typeface="Arial" pitchFamily="-1" charset="0"/>
                <a:ea typeface="ＭＳ Ｐゴシック" pitchFamily="-1" charset="-128"/>
                <a:cs typeface="ＭＳ Ｐゴシック" pitchFamily="-1" charset="-128"/>
              </a:rPr>
              <a:pPr/>
              <a:t>31</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108699850"/>
      </p:ext>
    </p:extLst>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fld id="{0819F585-1E8A-7241-BD71-38CF09AF32C4}" type="slidenum">
              <a:rPr lang="en-US">
                <a:latin typeface="Arial" pitchFamily="-1" charset="0"/>
                <a:ea typeface="ＭＳ Ｐゴシック" pitchFamily="-1" charset="-128"/>
                <a:cs typeface="ＭＳ Ｐゴシック" pitchFamily="-1" charset="-128"/>
              </a:rPr>
              <a:pPr/>
              <a:t>32</a:t>
            </a:fld>
            <a:endParaRPr lang="en-US">
              <a:latin typeface="Arial" pitchFamily="-1" charset="0"/>
              <a:ea typeface="ＭＳ Ｐゴシック" pitchFamily="-1" charset="-128"/>
              <a:cs typeface="ＭＳ Ｐゴシック" pitchFamily="-1" charset="-128"/>
            </a:endParaRPr>
          </a:p>
        </p:txBody>
      </p:sp>
      <p:sp>
        <p:nvSpPr>
          <p:cNvPr id="86019" name="Rectangle 2"/>
          <p:cNvSpPr>
            <a:spLocks noGrp="1" noRot="1" noChangeAspect="1" noChangeArrowheads="1"/>
          </p:cNvSpPr>
          <p:nvPr>
            <p:ph type="sldImg"/>
          </p:nvPr>
        </p:nvSpPr>
        <p:spPr>
          <a:solidFill>
            <a:srgbClr val="FFFFFF"/>
          </a:solidFill>
          <a:ln/>
        </p:spPr>
      </p:sp>
      <p:sp>
        <p:nvSpPr>
          <p:cNvPr id="8602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4108699850"/>
      </p:ext>
    </p:extLst>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01BFE73A-25BE-614A-B95C-38D3742B4F5A}" type="slidenum">
              <a:rPr lang="en-US">
                <a:latin typeface="Arial" pitchFamily="-112" charset="0"/>
                <a:ea typeface="ＭＳ Ｐゴシック" pitchFamily="-112" charset="-128"/>
                <a:cs typeface="ＭＳ Ｐゴシック" pitchFamily="-112" charset="-128"/>
              </a:rPr>
              <a:pPr/>
              <a:t>3</a:t>
            </a:fld>
            <a:endParaRPr lang="en-US">
              <a:latin typeface="Arial" pitchFamily="-112" charset="0"/>
              <a:ea typeface="ＭＳ Ｐゴシック" pitchFamily="-112" charset="-128"/>
              <a:cs typeface="ＭＳ Ｐゴシック" pitchFamily="-112" charset="-128"/>
            </a:endParaRPr>
          </a:p>
        </p:txBody>
      </p:sp>
      <p:sp>
        <p:nvSpPr>
          <p:cNvPr id="233475" name="Rectangle 2"/>
          <p:cNvSpPr>
            <a:spLocks noGrp="1" noRot="1" noChangeAspect="1" noChangeArrowheads="1"/>
          </p:cNvSpPr>
          <p:nvPr>
            <p:ph type="sldImg"/>
          </p:nvPr>
        </p:nvSpPr>
        <p:spPr>
          <a:solidFill>
            <a:srgbClr val="FFFFFF"/>
          </a:solidFill>
          <a:ln/>
        </p:spPr>
      </p:sp>
      <p:sp>
        <p:nvSpPr>
          <p:cNvPr id="23347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8616A7AA-434F-8049-B3BC-662FCF71E9E4}" type="slidenum">
              <a:rPr lang="en-US">
                <a:latin typeface="Arial" pitchFamily="-112" charset="0"/>
                <a:ea typeface="ＭＳ Ｐゴシック" pitchFamily="-112" charset="-128"/>
                <a:cs typeface="ＭＳ Ｐゴシック" pitchFamily="-112" charset="-128"/>
              </a:rPr>
              <a:pPr/>
              <a:t>5</a:t>
            </a:fld>
            <a:endParaRPr lang="en-US">
              <a:latin typeface="Arial" pitchFamily="-112" charset="0"/>
              <a:ea typeface="ＭＳ Ｐゴシック" pitchFamily="-112" charset="-128"/>
              <a:cs typeface="ＭＳ Ｐゴシック" pitchFamily="-112" charset="-128"/>
            </a:endParaRPr>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03F93CF8-4C5A-164C-8363-3499E819B089}" type="slidenum">
              <a:rPr lang="en-US">
                <a:latin typeface="Arial" pitchFamily="-112" charset="0"/>
                <a:ea typeface="ＭＳ Ｐゴシック" pitchFamily="-112" charset="-128"/>
                <a:cs typeface="ＭＳ Ｐゴシック" pitchFamily="-112" charset="-128"/>
              </a:rPr>
              <a:pPr/>
              <a:t>6</a:t>
            </a:fld>
            <a:endParaRPr lang="en-US">
              <a:latin typeface="Arial" pitchFamily="-112" charset="0"/>
              <a:ea typeface="ＭＳ Ｐゴシック" pitchFamily="-112" charset="-128"/>
              <a:cs typeface="ＭＳ Ｐゴシック" pitchFamily="-112" charset="-128"/>
            </a:endParaRPr>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130CF4AE-49E2-FB44-A6E8-767010C9EF5A}" type="slidenum">
              <a:rPr lang="en-US">
                <a:latin typeface="Arial" pitchFamily="-112" charset="0"/>
                <a:ea typeface="ＭＳ Ｐゴシック" pitchFamily="-112" charset="-128"/>
                <a:cs typeface="ＭＳ Ｐゴシック" pitchFamily="-112" charset="-128"/>
              </a:rPr>
              <a:pPr/>
              <a:t>7</a:t>
            </a:fld>
            <a:endParaRPr lang="en-US">
              <a:latin typeface="Arial" pitchFamily="-112" charset="0"/>
              <a:ea typeface="ＭＳ Ｐゴシック" pitchFamily="-112" charset="-128"/>
              <a:cs typeface="ＭＳ Ｐゴシック" pitchFamily="-112" charset="-128"/>
            </a:endParaRPr>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646F44A6-591F-F94F-97A9-FF7CF7313F11}" type="slidenum">
              <a:rPr lang="en-US">
                <a:latin typeface="Arial" pitchFamily="-112" charset="0"/>
                <a:ea typeface="ＭＳ Ｐゴシック" pitchFamily="-112" charset="-128"/>
                <a:cs typeface="ＭＳ Ｐゴシック" pitchFamily="-112" charset="-128"/>
              </a:rPr>
              <a:pPr/>
              <a:t>8</a:t>
            </a:fld>
            <a:endParaRPr lang="en-US">
              <a:latin typeface="Arial" pitchFamily="-112" charset="0"/>
              <a:ea typeface="ＭＳ Ｐゴシック" pitchFamily="-112" charset="-128"/>
              <a:cs typeface="ＭＳ Ｐゴシック" pitchFamily="-112" charset="-128"/>
            </a:endParaRPr>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D5D18F03-B230-434C-8E93-55DE7D9B8735}" type="slidenum">
              <a:rPr lang="en-US">
                <a:latin typeface="Arial" pitchFamily="-112" charset="0"/>
                <a:ea typeface="ＭＳ Ｐゴシック" pitchFamily="-112" charset="-128"/>
                <a:cs typeface="ＭＳ Ｐゴシック" pitchFamily="-112" charset="-128"/>
              </a:rPr>
              <a:pPr/>
              <a:t>10</a:t>
            </a:fld>
            <a:endParaRPr lang="en-US">
              <a:latin typeface="Arial" pitchFamily="-112" charset="0"/>
              <a:ea typeface="ＭＳ Ｐゴシック" pitchFamily="-112" charset="-128"/>
              <a:cs typeface="ＭＳ Ｐゴシック" pitchFamily="-112" charset="-128"/>
            </a:endParaRPr>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9B249A49-25E7-E146-9535-9C7686E27214}" type="slidenum">
              <a:rPr lang="en-US">
                <a:latin typeface="Arial" pitchFamily="-112" charset="0"/>
                <a:ea typeface="ＭＳ Ｐゴシック" pitchFamily="-112" charset="-128"/>
                <a:cs typeface="ＭＳ Ｐゴシック" pitchFamily="-112" charset="-128"/>
              </a:rPr>
              <a:pPr/>
              <a:t>11</a:t>
            </a:fld>
            <a:endParaRPr lang="en-US">
              <a:latin typeface="Arial" pitchFamily="-112" charset="0"/>
              <a:ea typeface="ＭＳ Ｐゴシック" pitchFamily="-112" charset="-128"/>
              <a:cs typeface="ＭＳ Ｐゴシック" pitchFamily="-112" charset="-128"/>
            </a:endParaRPr>
          </a:p>
        </p:txBody>
      </p:sp>
      <p:sp>
        <p:nvSpPr>
          <p:cNvPr id="256003" name="Rectangle 2"/>
          <p:cNvSpPr>
            <a:spLocks noGrp="1" noRot="1" noChangeAspect="1" noChangeArrowheads="1"/>
          </p:cNvSpPr>
          <p:nvPr>
            <p:ph type="sldImg"/>
          </p:nvPr>
        </p:nvSpPr>
        <p:spPr>
          <a:solidFill>
            <a:srgbClr val="FFFFFF"/>
          </a:solidFill>
          <a:ln/>
        </p:spPr>
      </p:sp>
      <p:sp>
        <p:nvSpPr>
          <p:cNvPr id="256004"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9CE2FC97-A4BC-BB44-A833-28E8DC413F5E}" type="slidenum">
              <a:rPr lang="en-US">
                <a:latin typeface="Arial" pitchFamily="-112" charset="0"/>
                <a:ea typeface="ＭＳ Ｐゴシック" pitchFamily="-112" charset="-128"/>
                <a:cs typeface="ＭＳ Ｐゴシック" pitchFamily="-112" charset="-128"/>
              </a:rPr>
              <a:pPr/>
              <a:t>13</a:t>
            </a:fld>
            <a:endParaRPr lang="en-US">
              <a:latin typeface="Arial" pitchFamily="-112" charset="0"/>
              <a:ea typeface="ＭＳ Ｐゴシック" pitchFamily="-112" charset="-128"/>
              <a:cs typeface="ＭＳ Ｐゴシック" pitchFamily="-112" charset="-128"/>
            </a:endParaRPr>
          </a:p>
        </p:txBody>
      </p:sp>
      <p:sp>
        <p:nvSpPr>
          <p:cNvPr id="259075" name="Rectangle 2"/>
          <p:cNvSpPr>
            <a:spLocks noGrp="1" noRot="1" noChangeAspect="1" noChangeArrowheads="1"/>
          </p:cNvSpPr>
          <p:nvPr>
            <p:ph type="sldImg"/>
          </p:nvPr>
        </p:nvSpPr>
        <p:spPr>
          <a:solidFill>
            <a:srgbClr val="FFFFFF"/>
          </a:solidFill>
          <a:ln/>
        </p:spPr>
      </p:sp>
      <p:sp>
        <p:nvSpPr>
          <p:cNvPr id="25907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a:t>Click to edit Master title style</a:t>
            </a:r>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D7AF2FCE-62A6-A346-B828-27E6D9369346}" type="datetime1">
              <a:rPr lang="en-US"/>
              <a:pPr/>
              <a:t>8/18/14</a:t>
            </a:fld>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lang="en-US"/>
              <a:t>Laura Terrill, HEB 2014</a:t>
            </a: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1A09C402-0ABC-3D4B-8BEF-C972EDA0AACD}" type="datetime1">
              <a:rPr lang="en-US"/>
              <a:pPr/>
              <a:t>8/18/14</a:t>
            </a:fld>
            <a:endParaRPr lang="en-US"/>
          </a:p>
        </p:txBody>
      </p:sp>
      <p:sp>
        <p:nvSpPr>
          <p:cNvPr id="5"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4248725D-4FB3-F14D-954B-F356EA66B83A}" type="datetime1">
              <a:rPr lang="en-US"/>
              <a:pPr/>
              <a:t>8/18/14</a:t>
            </a:fld>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a:t>Laura Terrill, HEB 2014</a:t>
            </a: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74C2F60E-34D8-DD42-93FD-7BD7AE432328}" type="slidenum">
              <a:rPr lang="en-US"/>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85800" y="6248400"/>
            <a:ext cx="1905000" cy="457200"/>
          </a:xfrm>
          <a:prstGeom prst="rect">
            <a:avLst/>
          </a:prstGeom>
        </p:spPr>
        <p:txBody>
          <a:bodyPr/>
          <a:lstStyle>
            <a:lvl1pPr>
              <a:defRPr>
                <a:latin typeface="Arial" charset="0"/>
                <a:ea typeface="ＭＳ Ｐゴシック" charset="-128"/>
                <a:cs typeface="ＭＳ Ｐゴシック" charset="-128"/>
              </a:defRPr>
            </a:lvl1pPr>
          </a:lstStyle>
          <a:p>
            <a:pPr>
              <a:defRPr/>
            </a:pPr>
            <a:fld id="{3FA3063D-8C03-1A4D-B08A-173DF05EB560}" type="datetime1">
              <a:rPr lang="en-US"/>
              <a:pPr>
                <a:defRPr/>
              </a:pPr>
              <a:t>8/18/14</a:t>
            </a:fld>
            <a:endParaRPr lang="en-US"/>
          </a:p>
        </p:txBody>
      </p:sp>
      <p:sp>
        <p:nvSpPr>
          <p:cNvPr id="4" name="Footer Placeholder 3"/>
          <p:cNvSpPr>
            <a:spLocks noGrp="1"/>
          </p:cNvSpPr>
          <p:nvPr>
            <p:ph type="ftr" sz="quarter" idx="11"/>
          </p:nvPr>
        </p:nvSpPr>
        <p:spPr>
          <a:xfrm>
            <a:off x="3124200" y="6248400"/>
            <a:ext cx="2895600" cy="457200"/>
          </a:xfrm>
        </p:spPr>
        <p:txBody>
          <a:bodyPr/>
          <a:lstStyle>
            <a:lvl1pPr>
              <a:defRPr>
                <a:latin typeface="Arial" charset="0"/>
                <a:ea typeface="ＭＳ Ｐゴシック" charset="-128"/>
                <a:cs typeface="ＭＳ Ｐゴシック" charset="-128"/>
              </a:defRPr>
            </a:lvl1pPr>
          </a:lstStyle>
          <a:p>
            <a:pPr>
              <a:defRPr/>
            </a:pPr>
            <a:r>
              <a:rPr lang="en-US"/>
              <a:t>Laura Terrill, HEB 2014</a:t>
            </a: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pPr>
              <a:defRPr/>
            </a:pPr>
            <a:fld id="{A770903E-EC18-7848-A9E8-CCFB0EE98231}"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580ACA36-CDE6-0643-84AA-9D4199EF3984}" type="datetime1">
              <a:rPr lang="en-US"/>
              <a:pPr/>
              <a:t>8/18/14</a:t>
            </a:fld>
            <a:endParaRPr lang="en-US"/>
          </a:p>
        </p:txBody>
      </p:sp>
      <p:sp>
        <p:nvSpPr>
          <p:cNvPr id="5" name="Footer Placeholder 4"/>
          <p:cNvSpPr>
            <a:spLocks noGrp="1"/>
          </p:cNvSpPr>
          <p:nvPr>
            <p:ph type="ftr" sz="quarter" idx="11"/>
          </p:nvPr>
        </p:nvSpPr>
        <p:spPr/>
        <p:txBody>
          <a:bodyPr/>
          <a:lstStyle/>
          <a:p>
            <a:r>
              <a:rPr lang="en-US"/>
              <a:t>Laura Terrill, HEB 2014</a:t>
            </a: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a:t>Click to edit Master title style</a:t>
            </a:r>
          </a:p>
        </p:txBody>
      </p:sp>
      <p:sp>
        <p:nvSpPr>
          <p:cNvPr id="12" name="Date Placeholder 11"/>
          <p:cNvSpPr>
            <a:spLocks noGrp="1"/>
          </p:cNvSpPr>
          <p:nvPr>
            <p:ph type="dt" sz="half" idx="10"/>
          </p:nvPr>
        </p:nvSpPr>
        <p:spPr/>
        <p:txBody>
          <a:bodyPr/>
          <a:lstStyle/>
          <a:p>
            <a:fld id="{171B548B-0174-174B-96A1-981CB0126118}" type="datetime1">
              <a:rPr lang="en-US"/>
              <a:pPr/>
              <a:t>8/18/14</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4C2F60E-34D8-DD42-93FD-7BD7AE432328}" type="slidenum">
              <a:rPr lang="en-US"/>
              <a:pPr/>
              <a:t>‹#›</a:t>
            </a:fld>
            <a:endParaRPr lang="en-US"/>
          </a:p>
        </p:txBody>
      </p:sp>
      <p:sp>
        <p:nvSpPr>
          <p:cNvPr id="14" name="Footer Placeholder 13"/>
          <p:cNvSpPr>
            <a:spLocks noGrp="1"/>
          </p:cNvSpPr>
          <p:nvPr>
            <p:ph type="ftr" sz="quarter" idx="12"/>
          </p:nvPr>
        </p:nvSpPr>
        <p:spPr/>
        <p:txBody>
          <a:bodyPr/>
          <a:lstStyle/>
          <a:p>
            <a:r>
              <a:rPr lang="en-US"/>
              <a:t>Laura Terrill, HEB 2014</a:t>
            </a: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8" name="Date Placeholder 7"/>
          <p:cNvSpPr>
            <a:spLocks noGrp="1"/>
          </p:cNvSpPr>
          <p:nvPr>
            <p:ph type="dt" sz="half" idx="15"/>
          </p:nvPr>
        </p:nvSpPr>
        <p:spPr/>
        <p:txBody>
          <a:bodyPr rtlCol="0"/>
          <a:lstStyle/>
          <a:p>
            <a:fld id="{DC9061EE-A40A-9A45-8736-131E714E0E2C}" type="datetime1">
              <a:rPr lang="en-US"/>
              <a:pPr/>
              <a:t>8/18/14</a:t>
            </a:fld>
            <a:endParaRPr lang="en-US"/>
          </a:p>
        </p:txBody>
      </p:sp>
      <p:sp>
        <p:nvSpPr>
          <p:cNvPr id="10" name="Slide Number Placeholder 9"/>
          <p:cNvSpPr>
            <a:spLocks noGrp="1"/>
          </p:cNvSpPr>
          <p:nvPr>
            <p:ph type="sldNum" sz="quarter" idx="16"/>
          </p:nvPr>
        </p:nvSpPr>
        <p:spPr/>
        <p:txBody>
          <a:bodyPr rtlCol="0"/>
          <a:lstStyle/>
          <a:p>
            <a:fld id="{74C2F60E-34D8-DD42-93FD-7BD7AE432328}" type="slidenum">
              <a:rPr lang="en-US"/>
              <a:pPr/>
              <a:t>‹#›</a:t>
            </a:fld>
            <a:endParaRPr lang="en-US"/>
          </a:p>
        </p:txBody>
      </p:sp>
      <p:sp>
        <p:nvSpPr>
          <p:cNvPr id="12" name="Footer Placeholder 11"/>
          <p:cNvSpPr>
            <a:spLocks noGrp="1"/>
          </p:cNvSpPr>
          <p:nvPr>
            <p:ph type="ftr" sz="quarter" idx="17"/>
          </p:nvPr>
        </p:nvSpPr>
        <p:spPr/>
        <p:txBody>
          <a:bodyPr rtlCol="0"/>
          <a:lstStyle/>
          <a:p>
            <a:r>
              <a:rPr lang="en-US"/>
              <a:t>Laura Terrill, HEB 2014</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a:t>Click to edit Master title style</a:t>
            </a:r>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0" name="Date Placeholder 9"/>
          <p:cNvSpPr>
            <a:spLocks noGrp="1"/>
          </p:cNvSpPr>
          <p:nvPr>
            <p:ph type="dt" sz="half" idx="15"/>
          </p:nvPr>
        </p:nvSpPr>
        <p:spPr/>
        <p:txBody>
          <a:bodyPr rtlCol="0"/>
          <a:lstStyle/>
          <a:p>
            <a:fld id="{49A9CCB2-2124-B54D-8A91-3B6895436D12}" type="datetime1">
              <a:rPr lang="en-US"/>
              <a:pPr/>
              <a:t>8/18/14</a:t>
            </a:fld>
            <a:endParaRPr lang="en-US"/>
          </a:p>
        </p:txBody>
      </p:sp>
      <p:sp>
        <p:nvSpPr>
          <p:cNvPr id="12" name="Slide Number Placeholder 11"/>
          <p:cNvSpPr>
            <a:spLocks noGrp="1"/>
          </p:cNvSpPr>
          <p:nvPr>
            <p:ph type="sldNum" sz="quarter" idx="16"/>
          </p:nvPr>
        </p:nvSpPr>
        <p:spPr/>
        <p:txBody>
          <a:bodyPr rtlCol="0"/>
          <a:lstStyle/>
          <a:p>
            <a:fld id="{74C2F60E-34D8-DD42-93FD-7BD7AE432328}" type="slidenum">
              <a:rPr lang="en-US"/>
              <a:pPr/>
              <a:t>‹#›</a:t>
            </a:fld>
            <a:endParaRPr lang="en-US"/>
          </a:p>
        </p:txBody>
      </p:sp>
      <p:sp>
        <p:nvSpPr>
          <p:cNvPr id="14" name="Footer Placeholder 13"/>
          <p:cNvSpPr>
            <a:spLocks noGrp="1"/>
          </p:cNvSpPr>
          <p:nvPr>
            <p:ph type="ftr" sz="quarter" idx="17"/>
          </p:nvPr>
        </p:nvSpPr>
        <p:spPr/>
        <p:txBody>
          <a:bodyPr rtlCol="0"/>
          <a:lstStyle/>
          <a:p>
            <a:r>
              <a:rPr lang="en-US"/>
              <a:t>Laura Terrill, HEB 2014</a:t>
            </a: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7EA4DB16-0422-F344-9F2F-A0C8CB042229}" type="datetime1">
              <a:rPr lang="en-US"/>
              <a:pPr/>
              <a:t>8/18/14</a:t>
            </a:fld>
            <a:endParaRPr lang="en-US"/>
          </a:p>
        </p:txBody>
      </p:sp>
      <p:sp>
        <p:nvSpPr>
          <p:cNvPr id="4" name="Footer Placeholder 3"/>
          <p:cNvSpPr>
            <a:spLocks noGrp="1"/>
          </p:cNvSpPr>
          <p:nvPr>
            <p:ph type="ftr" sz="quarter" idx="11"/>
          </p:nvPr>
        </p:nvSpPr>
        <p:spPr/>
        <p:txBody>
          <a:bodyPr/>
          <a:lstStyle/>
          <a:p>
            <a:r>
              <a:rPr lang="en-US"/>
              <a:t>Laura Terrill, HEB 2014</a:t>
            </a: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803C41-CDD1-7046-8D80-6083AB5632C4}" type="datetime1">
              <a:rPr lang="en-US"/>
              <a:pPr/>
              <a:t>8/18/14</a:t>
            </a:fld>
            <a:endParaRPr lang="en-US"/>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74C2F60E-34D8-DD42-93FD-7BD7AE432328}"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a:t>Click to edit Master title style</a:t>
            </a:r>
          </a:p>
        </p:txBody>
      </p:sp>
      <p:sp>
        <p:nvSpPr>
          <p:cNvPr id="5" name="Date Placeholder 4"/>
          <p:cNvSpPr>
            <a:spLocks noGrp="1"/>
          </p:cNvSpPr>
          <p:nvPr>
            <p:ph type="dt" sz="half" idx="10"/>
          </p:nvPr>
        </p:nvSpPr>
        <p:spPr/>
        <p:txBody>
          <a:bodyPr/>
          <a:lstStyle/>
          <a:p>
            <a:fld id="{05395ADC-0C8A-3444-B25B-4120AF556F27}" type="datetime1">
              <a:rPr lang="en-US"/>
              <a:pPr/>
              <a:t>8/18/14</a:t>
            </a:fld>
            <a:endParaRPr lang="en-US"/>
          </a:p>
        </p:txBody>
      </p:sp>
      <p:sp>
        <p:nvSpPr>
          <p:cNvPr id="6" name="Footer Placeholder 5"/>
          <p:cNvSpPr>
            <a:spLocks noGrp="1"/>
          </p:cNvSpPr>
          <p:nvPr>
            <p:ph type="ftr" sz="quarter" idx="11"/>
          </p:nvPr>
        </p:nvSpPr>
        <p:spPr/>
        <p:txBody>
          <a:bodyPr/>
          <a:lstStyle/>
          <a:p>
            <a:r>
              <a:rPr lang="en-US"/>
              <a:t>Laura Terrill, HEB 2014</a:t>
            </a: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74C2F60E-34D8-DD42-93FD-7BD7AE432328}" type="slidenum">
              <a:rPr lang="en-US"/>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a:t>Click to edit Master title style</a:t>
            </a:r>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597E426C-146A-5243-9DDC-BAEFC45263C1}" type="datetime1">
              <a:rPr lang="en-US"/>
              <a:pPr/>
              <a:t>8/18/14</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74C2F60E-34D8-DD42-93FD-7BD7AE432328}" type="slidenum">
              <a:rPr lang="en-US"/>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a:t>Laura Terrill, HEB 2014</a:t>
            </a: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dirty="0"/>
              <a:t>Click icon to add picture</a:t>
            </a:r>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0D69BA4-8D12-3940-A6A8-5B5D322EB82A}" type="datetime1">
              <a:rPr lang="en-US"/>
              <a:pPr/>
              <a:t>8/18/14</a:t>
            </a:fld>
            <a:endParaRPr lang="en-US" sz="1400" dirty="0">
              <a:solidFill>
                <a:schemeClr val="tx2"/>
              </a:solidFill>
            </a:endParaRPr>
          </a:p>
        </p:txBody>
      </p:sp>
      <p:sp>
        <p:nvSpPr>
          <p:cNvPr id="3" name="Footer Placeholder 2"/>
          <p:cNvSpPr>
            <a:spLocks noGrp="1"/>
          </p:cNvSpPr>
          <p:nvPr>
            <p:ph type="ftr" sz="quarter" idx="3"/>
          </p:nvPr>
        </p:nvSpPr>
        <p:spPr>
          <a:xfrm>
            <a:off x="89515" y="6481841"/>
            <a:ext cx="5421083" cy="365125"/>
          </a:xfrm>
          <a:prstGeom prst="rect">
            <a:avLst/>
          </a:prstGeom>
        </p:spPr>
        <p:txBody>
          <a:bodyPr vert="horz" anchor="ctr"/>
          <a:lstStyle>
            <a:lvl1pPr algn="l" eaLnBrk="1" latinLnBrk="0" hangingPunct="1">
              <a:defRPr kumimoji="0" sz="1400">
                <a:solidFill>
                  <a:schemeClr val="tx2"/>
                </a:solidFill>
              </a:defRPr>
            </a:lvl1pPr>
          </a:lstStyle>
          <a:p>
            <a:r>
              <a:rPr lang="en-US"/>
              <a:t>Laura Terrill, HEB 2014</a:t>
            </a: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4C2F60E-34D8-DD42-93FD-7BD7AE432328}"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hf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 Id="rId3"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4" Type="http://schemas.openxmlformats.org/officeDocument/2006/relationships/image" Target="../media/image14.jpeg"/><Relationship Id="rId5" Type="http://schemas.openxmlformats.org/officeDocument/2006/relationships/image" Target="../media/image15.jpeg"/><Relationship Id="rId6" Type="http://schemas.openxmlformats.org/officeDocument/2006/relationships/image" Target="../media/image16.jpeg"/><Relationship Id="rId7" Type="http://schemas.openxmlformats.org/officeDocument/2006/relationships/image" Target="../media/image17.jpeg"/><Relationship Id="rId8" Type="http://schemas.openxmlformats.org/officeDocument/2006/relationships/image" Target="../media/image18.jpeg"/><Relationship Id="rId9" Type="http://schemas.openxmlformats.org/officeDocument/2006/relationships/image" Target="../media/image19.png"/><Relationship Id="rId10" Type="http://schemas.openxmlformats.org/officeDocument/2006/relationships/image" Target="../media/image20.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jpeg"/><Relationship Id="rId5" Type="http://schemas.openxmlformats.org/officeDocument/2006/relationships/image" Target="../media/image27.png"/><Relationship Id="rId6" Type="http://schemas.openxmlformats.org/officeDocument/2006/relationships/image" Target="../media/image28.jpeg"/><Relationship Id="rId7" Type="http://schemas.openxmlformats.org/officeDocument/2006/relationships/image" Target="../media/image29.jpeg"/><Relationship Id="rId1" Type="http://schemas.openxmlformats.org/officeDocument/2006/relationships/slideLayout" Target="../slideLayouts/slideLayout6.xml"/><Relationship Id="rId2" Type="http://schemas.openxmlformats.org/officeDocument/2006/relationships/image" Target="../media/image2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video" Target="file://localhost/Users/lterrill/Desktop/HEB%20-%20Texas%20copy/KEEN'V%20-%20MA%20VIE%20AU%20SOLEIL%20(%20clip%20officiel%20).mp4" TargetMode="External"/><Relationship Id="rId2" Type="http://schemas.openxmlformats.org/officeDocument/2006/relationships/slideLayout" Target="../slideLayouts/slideLayout2.xml"/><Relationship Id="rId3"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1" Type="http://schemas.openxmlformats.org/officeDocument/2006/relationships/slideLayout" Target="../slideLayouts/slideLayout6.xml"/><Relationship Id="rId2"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1.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image" Target="../media/image32.png"/><Relationship Id="rId1" Type="http://schemas.openxmlformats.org/officeDocument/2006/relationships/tags" Target="../tags/tag1.xml"/><Relationship Id="rId2"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3.xml"/><Relationship Id="rId4" Type="http://schemas.openxmlformats.org/officeDocument/2006/relationships/image" Target="../media/image33.jpeg"/><Relationship Id="rId1" Type="http://schemas.openxmlformats.org/officeDocument/2006/relationships/tags" Target="../tags/tag2.xml"/><Relationship Id="rId2"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7.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video" Target="file://localhost/Users/lterrill/Desktop/HEB%20-%20Texas%20copy/La%20lutte%20contre%20la%20faim,%20notre%20priorite%CC%81%20a%CC%80%20tous.mp4" TargetMode="External"/><Relationship Id="rId2" Type="http://schemas.openxmlformats.org/officeDocument/2006/relationships/slideLayout" Target="../slideLayouts/slideLayout6.xml"/><Relationship Id="rId3" Type="http://schemas.openxmlformats.org/officeDocument/2006/relationships/image" Target="../media/image3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43.jpeg"/><Relationship Id="rId1" Type="http://schemas.openxmlformats.org/officeDocument/2006/relationships/slideLayout" Target="../slideLayouts/slideLayout7.xml"/><Relationship Id="rId2" Type="http://schemas.openxmlformats.org/officeDocument/2006/relationships/hyperlink" Target="mailto:lterrill@gmail.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362200" y="6037079"/>
            <a:ext cx="6705600" cy="685800"/>
          </a:xfrm>
        </p:spPr>
        <p:txBody>
          <a:bodyPr>
            <a:normAutofit fontScale="77500" lnSpcReduction="20000"/>
          </a:bodyPr>
          <a:lstStyle/>
          <a:p>
            <a:r>
              <a:rPr lang="en-US"/>
              <a:t>Effective Lesson Design: </a:t>
            </a:r>
          </a:p>
          <a:p>
            <a:r>
              <a:rPr lang="en-US"/>
              <a:t>Making Every Minute Count</a:t>
            </a:r>
          </a:p>
        </p:txBody>
      </p:sp>
      <p:pic>
        <p:nvPicPr>
          <p:cNvPr id="4" name="Content Placeholder 3"/>
          <p:cNvPicPr>
            <a:picLocks/>
          </p:cNvPicPr>
          <p:nvPr/>
        </p:nvPicPr>
        <p:blipFill rotWithShape="1">
          <a:blip r:embed="rId2"/>
          <a:srcRect t="4171" r="4657" b="9532"/>
          <a:stretch/>
        </p:blipFill>
        <p:spPr>
          <a:xfrm>
            <a:off x="1827250" y="237075"/>
            <a:ext cx="5614416" cy="5449824"/>
          </a:xfrm>
          <a:prstGeom prst="rect">
            <a:avLst/>
          </a:prstGeom>
          <a:effectLst>
            <a:outerShdw blurRad="50800" dir="14400000">
              <a:srgbClr val="000000">
                <a:alpha val="40000"/>
              </a:srgbClr>
            </a:outerShdw>
          </a:effectLst>
        </p:spPr>
      </p:pic>
      <p:sp>
        <p:nvSpPr>
          <p:cNvPr id="5" name="TextBox 4"/>
          <p:cNvSpPr txBox="1"/>
          <p:nvPr/>
        </p:nvSpPr>
        <p:spPr>
          <a:xfrm>
            <a:off x="116625" y="6142072"/>
            <a:ext cx="1415772" cy="553998"/>
          </a:xfrm>
          <a:prstGeom prst="rect">
            <a:avLst/>
          </a:prstGeom>
          <a:noFill/>
        </p:spPr>
        <p:txBody>
          <a:bodyPr wrap="none" rtlCol="0">
            <a:spAutoFit/>
          </a:bodyPr>
          <a:lstStyle/>
          <a:p>
            <a:r>
              <a:rPr lang="en-US">
                <a:solidFill>
                  <a:schemeClr val="bg1"/>
                </a:solidFill>
              </a:rPr>
              <a:t>Laura Terrill</a:t>
            </a:r>
          </a:p>
          <a:p>
            <a:r>
              <a:rPr lang="en-US" sz="1200">
                <a:solidFill>
                  <a:schemeClr val="bg1"/>
                </a:solidFill>
              </a:rPr>
              <a:t>August 2014</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a:xfrm>
            <a:off x="525463" y="312738"/>
            <a:ext cx="8229600" cy="1066800"/>
          </a:xfrm>
        </p:spPr>
        <p:txBody>
          <a:bodyPr/>
          <a:lstStyle/>
          <a:p>
            <a:pPr eaLnBrk="1" hangingPunct="1"/>
            <a:r>
              <a:rPr lang="en-US" sz="4400">
                <a:solidFill>
                  <a:srgbClr val="406F8D"/>
                </a:solidFill>
                <a:ea typeface="ＭＳ Ｐゴシック" pitchFamily="-112" charset="-128"/>
                <a:cs typeface="ＭＳ Ｐゴシック" pitchFamily="-112" charset="-128"/>
              </a:rPr>
              <a:t>Two Voice Poems</a:t>
            </a:r>
          </a:p>
        </p:txBody>
      </p:sp>
      <p:sp>
        <p:nvSpPr>
          <p:cNvPr id="252931" name="TextBox 6"/>
          <p:cNvSpPr txBox="1">
            <a:spLocks noChangeArrowheads="1"/>
          </p:cNvSpPr>
          <p:nvPr/>
        </p:nvSpPr>
        <p:spPr bwMode="auto">
          <a:xfrm>
            <a:off x="3124200" y="6019800"/>
            <a:ext cx="5410200" cy="584200"/>
          </a:xfrm>
          <a:prstGeom prst="rect">
            <a:avLst/>
          </a:prstGeom>
          <a:noFill/>
          <a:ln w="9525">
            <a:noFill/>
            <a:miter lim="800000"/>
            <a:headEnd/>
            <a:tailEnd/>
          </a:ln>
        </p:spPr>
        <p:txBody>
          <a:bodyPr>
            <a:prstTxWarp prst="textNoShape">
              <a:avLst/>
            </a:prstTxWarp>
            <a:spAutoFit/>
          </a:bodyPr>
          <a:lstStyle/>
          <a:p>
            <a:r>
              <a:rPr lang="en-US" sz="1600"/>
              <a:t>http://www.writingfix.com/PDFs/Comparison_Contrast/Poem_Two_Voices.pdf</a:t>
            </a:r>
          </a:p>
        </p:txBody>
      </p:sp>
      <p:pic>
        <p:nvPicPr>
          <p:cNvPr id="252932" name="Content Placeholder 8" descr="Screen shot 2012-02-15 at 10.00.21 AM.png"/>
          <p:cNvPicPr>
            <a:picLocks noGrp="1" noChangeAspect="1"/>
          </p:cNvPicPr>
          <p:nvPr>
            <p:ph idx="1"/>
          </p:nvPr>
        </p:nvPicPr>
        <p:blipFill>
          <a:blip r:embed="rId3"/>
          <a:srcRect l="-1535" r="-1535"/>
          <a:stretch>
            <a:fillRect/>
          </a:stretch>
        </p:blipFill>
        <p:spPr>
          <a:xfrm>
            <a:off x="381000" y="1524000"/>
            <a:ext cx="8229600" cy="4324350"/>
          </a:xfrm>
        </p:spPr>
      </p:pic>
      <p:sp>
        <p:nvSpPr>
          <p:cNvPr id="252934" name="Footer Placeholder 5"/>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10</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4979" name="Text Box 3"/>
          <p:cNvSpPr txBox="1">
            <a:spLocks noChangeArrowheads="1"/>
          </p:cNvSpPr>
          <p:nvPr/>
        </p:nvSpPr>
        <p:spPr bwMode="auto">
          <a:xfrm>
            <a:off x="6477000" y="6184900"/>
            <a:ext cx="1549400" cy="368300"/>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254980" name="Text Box 4"/>
          <p:cNvSpPr txBox="1">
            <a:spLocks noChangeArrowheads="1"/>
          </p:cNvSpPr>
          <p:nvPr/>
        </p:nvSpPr>
        <p:spPr bwMode="auto">
          <a:xfrm>
            <a:off x="563563" y="3382963"/>
            <a:ext cx="8016875" cy="2654300"/>
          </a:xfrm>
          <a:prstGeom prst="rect">
            <a:avLst/>
          </a:prstGeom>
          <a:noFill/>
          <a:ln w="9525">
            <a:noFill/>
            <a:miter lim="800000"/>
            <a:headEnd/>
            <a:tailEnd/>
          </a:ln>
        </p:spPr>
        <p:txBody>
          <a:bodyPr>
            <a:prstTxWarp prst="textNoShape">
              <a:avLst/>
            </a:prstTxWarp>
            <a:spAutoFit/>
          </a:bodyPr>
          <a:lstStyle/>
          <a:p>
            <a:r>
              <a:rPr lang="en-US" sz="2800" i="1">
                <a:solidFill>
                  <a:schemeClr val="tx2"/>
                </a:solidFill>
              </a:rPr>
              <a:t>“Students in classes where conventions are valued over everything else get a distorted view of writing…Effective writing classrooms are places where there is a balance between creating interesting, informative, imaginative texts, and editing those texts for conventions.”</a:t>
            </a:r>
          </a:p>
        </p:txBody>
      </p:sp>
      <p:pic>
        <p:nvPicPr>
          <p:cNvPr id="254981" name="Picture 5" descr="grammar-sic"/>
          <p:cNvPicPr>
            <a:picLocks noChangeAspect="1" noChangeArrowheads="1"/>
          </p:cNvPicPr>
          <p:nvPr/>
        </p:nvPicPr>
        <p:blipFill>
          <a:blip r:embed="rId3"/>
          <a:srcRect/>
          <a:stretch>
            <a:fillRect/>
          </a:stretch>
        </p:blipFill>
        <p:spPr bwMode="auto">
          <a:xfrm>
            <a:off x="563563" y="500063"/>
            <a:ext cx="2867025" cy="2962275"/>
          </a:xfrm>
          <a:prstGeom prst="rect">
            <a:avLst/>
          </a:prstGeom>
          <a:noFill/>
          <a:ln w="9525">
            <a:noFill/>
            <a:miter lim="800000"/>
            <a:headEnd/>
            <a:tailEnd/>
          </a:ln>
        </p:spPr>
      </p:pic>
      <p:sp>
        <p:nvSpPr>
          <p:cNvPr id="10" name="Title 9"/>
          <p:cNvSpPr>
            <a:spLocks noGrp="1"/>
          </p:cNvSpPr>
          <p:nvPr>
            <p:ph type="title"/>
          </p:nvPr>
        </p:nvSpPr>
        <p:spPr/>
        <p:txBody>
          <a:bodyPr>
            <a:normAutofit/>
          </a:bodyPr>
          <a:lstStyle/>
          <a:p>
            <a:r>
              <a:rPr lang="en-US" i="1">
                <a:solidFill>
                  <a:srgbClr val="406F8D"/>
                </a:solidFill>
              </a:rPr>
              <a:t>					Conventions</a:t>
            </a:r>
            <a:endParaRPr lang="en-US"/>
          </a:p>
        </p:txBody>
      </p:sp>
      <p:sp>
        <p:nvSpPr>
          <p:cNvPr id="254983" name="Footer Placeholder 6"/>
          <p:cNvSpPr>
            <a:spLocks noGrp="1"/>
          </p:cNvSpPr>
          <p:nvPr>
            <p:ph type="ftr" sz="quarter" idx="11"/>
          </p:nvPr>
        </p:nvSpPr>
        <p:spPr/>
        <p:txBody>
          <a:bodyPr/>
          <a:lstStyle/>
          <a:p>
            <a:r>
              <a:rPr lang="en-US"/>
              <a:t>Laura Terrill, HEB 2014</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7026" name="Title 11"/>
          <p:cNvSpPr>
            <a:spLocks noGrp="1"/>
          </p:cNvSpPr>
          <p:nvPr>
            <p:ph type="title"/>
          </p:nvPr>
        </p:nvSpPr>
        <p:spPr/>
        <p:txBody>
          <a:bodyPr/>
          <a:lstStyle/>
          <a:p>
            <a:r>
              <a:rPr lang="en-US">
                <a:ea typeface="ＭＳ Ｐゴシック" pitchFamily="-112" charset="-128"/>
                <a:cs typeface="ＭＳ Ｐゴシック" pitchFamily="-112" charset="-128"/>
              </a:rPr>
              <a:t>Conventions</a:t>
            </a:r>
          </a:p>
        </p:txBody>
      </p:sp>
      <p:sp>
        <p:nvSpPr>
          <p:cNvPr id="257027" name="Footer Placeholder 3"/>
          <p:cNvSpPr>
            <a:spLocks noGrp="1"/>
          </p:cNvSpPr>
          <p:nvPr>
            <p:ph type="ftr" sz="quarter" idx="11"/>
          </p:nvPr>
        </p:nvSpPr>
        <p:spPr bwMode="auto">
          <a:prstGeom prst="rect">
            <a:avLst/>
          </a:prstGeom>
          <a:noFill/>
          <a:ln>
            <a:miter lim="800000"/>
            <a:headEnd/>
            <a:tailEnd/>
          </a:ln>
        </p:spPr>
        <p:txBody>
          <a:bodyPr wrap="square" lIns="91440" tIns="45720" rIns="91440" bIns="45720" numCol="1" anchor="t" anchorCtr="0" compatLnSpc="1">
            <a:prstTxWarp prst="textNoShape">
              <a:avLst/>
            </a:prstTxWarp>
          </a:bodyPr>
          <a:lstStyle/>
          <a:p>
            <a:r>
              <a:rPr lang="en-US" smtClean="0">
                <a:latin typeface="Arial" pitchFamily="-112" charset="0"/>
                <a:ea typeface="ＭＳ Ｐゴシック" pitchFamily="-112" charset="-128"/>
                <a:cs typeface="ＭＳ Ｐゴシック" pitchFamily="-112" charset="-128"/>
              </a:rPr>
              <a:t>Laura Terrill, HEB 2014</a:t>
            </a:r>
          </a:p>
        </p:txBody>
      </p:sp>
      <p:sp>
        <p:nvSpPr>
          <p:cNvPr id="8" name="Content Placeholder 5"/>
          <p:cNvSpPr txBox="1">
            <a:spLocks/>
          </p:cNvSpPr>
          <p:nvPr/>
        </p:nvSpPr>
        <p:spPr>
          <a:xfrm>
            <a:off x="4975225" y="1828800"/>
            <a:ext cx="3559175" cy="3609975"/>
          </a:xfrm>
          <a:prstGeom prst="rect">
            <a:avLst/>
          </a:prstGeom>
          <a:ln>
            <a:noFill/>
          </a:ln>
        </p:spPr>
        <p:style>
          <a:lnRef idx="2">
            <a:schemeClr val="accent2"/>
          </a:lnRef>
          <a:fillRef idx="1">
            <a:schemeClr val="lt1"/>
          </a:fillRef>
          <a:effectRef idx="0">
            <a:schemeClr val="accent2"/>
          </a:effectRef>
          <a:fontRef idx="minor">
            <a:schemeClr val="dk1"/>
          </a:fontRef>
        </p:style>
        <p:txBody>
          <a:bodyPr anchor="ctr">
            <a:normAutofit/>
          </a:bodyPr>
          <a:lstStyle/>
          <a:p>
            <a:pPr marL="342900" indent="-342900" defTabSz="457200" eaLnBrk="1" fontAlgn="auto" hangingPunct="1">
              <a:spcBef>
                <a:spcPct val="20000"/>
              </a:spcBef>
              <a:spcAft>
                <a:spcPts val="600"/>
              </a:spcAft>
              <a:buClr>
                <a:schemeClr val="accent1"/>
              </a:buClr>
              <a:defRPr/>
            </a:pPr>
            <a:endParaRPr lang="en-US" sz="2000">
              <a:solidFill>
                <a:schemeClr val="tx1"/>
              </a:solidFill>
            </a:endParaRPr>
          </a:p>
          <a:p>
            <a:pPr marL="342900" indent="-342900" defTabSz="457200" eaLnBrk="1" fontAlgn="auto" hangingPunct="1">
              <a:spcBef>
                <a:spcPct val="20000"/>
              </a:spcBef>
              <a:spcAft>
                <a:spcPts val="600"/>
              </a:spcAft>
              <a:buClr>
                <a:schemeClr val="accent6"/>
              </a:buClr>
              <a:buFont typeface="Arial"/>
              <a:buChar char="•"/>
              <a:defRPr/>
            </a:pPr>
            <a:endParaRPr lang="en-US" sz="2000"/>
          </a:p>
          <a:p>
            <a:pPr marL="342900" indent="-342900" defTabSz="457200" eaLnBrk="1" fontAlgn="auto" hangingPunct="1">
              <a:spcBef>
                <a:spcPct val="20000"/>
              </a:spcBef>
              <a:spcAft>
                <a:spcPts val="600"/>
              </a:spcAft>
              <a:buClr>
                <a:schemeClr val="accent1"/>
              </a:buClr>
              <a:buFont typeface="Wingdings 2" charset="2"/>
              <a:buChar char=""/>
              <a:defRPr/>
            </a:pPr>
            <a:endParaRPr lang="en-US" sz="2000">
              <a:solidFill>
                <a:schemeClr val="tx1"/>
              </a:solidFill>
            </a:endParaRPr>
          </a:p>
          <a:p>
            <a:pPr marL="342900" indent="-342900" defTabSz="457200" eaLnBrk="1" fontAlgn="auto" hangingPunct="1">
              <a:spcBef>
                <a:spcPct val="20000"/>
              </a:spcBef>
              <a:spcAft>
                <a:spcPts val="600"/>
              </a:spcAft>
              <a:buClr>
                <a:schemeClr val="accent1"/>
              </a:buClr>
              <a:buFont typeface="Wingdings 2" charset="2"/>
              <a:buChar char=""/>
              <a:defRPr/>
            </a:pPr>
            <a:endParaRPr lang="en-US" sz="2000"/>
          </a:p>
          <a:p>
            <a:pPr marL="342900" indent="-342900" defTabSz="457200" eaLnBrk="1" fontAlgn="auto" hangingPunct="1">
              <a:spcBef>
                <a:spcPct val="20000"/>
              </a:spcBef>
              <a:spcAft>
                <a:spcPts val="600"/>
              </a:spcAft>
              <a:buClr>
                <a:schemeClr val="accent1"/>
              </a:buClr>
              <a:buFont typeface="Wingdings 2" charset="2"/>
              <a:buChar char=""/>
              <a:defRPr/>
            </a:pPr>
            <a:endParaRPr lang="en-US" sz="2000">
              <a:solidFill>
                <a:schemeClr val="tx1"/>
              </a:solidFill>
            </a:endParaRPr>
          </a:p>
          <a:p>
            <a:pPr marL="342900" indent="-342900" defTabSz="457200" eaLnBrk="1" fontAlgn="auto" hangingPunct="1">
              <a:spcBef>
                <a:spcPct val="20000"/>
              </a:spcBef>
              <a:spcAft>
                <a:spcPts val="600"/>
              </a:spcAft>
              <a:buClr>
                <a:schemeClr val="accent1"/>
              </a:buClr>
              <a:buFont typeface="Wingdings 2" charset="2"/>
              <a:buNone/>
              <a:defRPr/>
            </a:pPr>
            <a:endParaRPr lang="en-US" sz="2000">
              <a:solidFill>
                <a:schemeClr val="tx1"/>
              </a:solidFill>
            </a:endParaRPr>
          </a:p>
        </p:txBody>
      </p:sp>
      <p:sp>
        <p:nvSpPr>
          <p:cNvPr id="10" name="TextBox 9"/>
          <p:cNvSpPr txBox="1">
            <a:spLocks noChangeArrowheads="1"/>
          </p:cNvSpPr>
          <p:nvPr/>
        </p:nvSpPr>
        <p:spPr bwMode="auto">
          <a:xfrm>
            <a:off x="1147809" y="4462463"/>
            <a:ext cx="7000783" cy="1569660"/>
          </a:xfrm>
          <a:prstGeom prst="rect">
            <a:avLst/>
          </a:prstGeom>
          <a:noFill/>
          <a:ln w="9525">
            <a:noFill/>
            <a:miter lim="800000"/>
            <a:headEnd/>
            <a:tailEnd/>
          </a:ln>
        </p:spPr>
        <p:txBody>
          <a:bodyPr wrap="square">
            <a:prstTxWarp prst="textNoShape">
              <a:avLst/>
            </a:prstTxWarp>
            <a:spAutoFit/>
          </a:bodyPr>
          <a:lstStyle/>
          <a:p>
            <a:pPr algn="ctr"/>
            <a:r>
              <a:rPr lang="en-US" sz="2400"/>
              <a:t>“It has now become conventional wisdom…… that the best way to teach conventions is by example, using texts students create.”</a:t>
            </a:r>
          </a:p>
          <a:p>
            <a:pPr algn="r"/>
            <a:r>
              <a:rPr lang="en-US" sz="2400" i="1"/>
              <a:t>--Culham</a:t>
            </a:r>
          </a:p>
        </p:txBody>
      </p:sp>
      <p:graphicFrame>
        <p:nvGraphicFramePr>
          <p:cNvPr id="15" name="Table 14"/>
          <p:cNvGraphicFramePr>
            <a:graphicFrameLocks noGrp="1"/>
          </p:cNvGraphicFramePr>
          <p:nvPr/>
        </p:nvGraphicFramePr>
        <p:xfrm>
          <a:off x="533400" y="1600200"/>
          <a:ext cx="8229600" cy="2743200"/>
        </p:xfrm>
        <a:graphic>
          <a:graphicData uri="http://schemas.openxmlformats.org/drawingml/2006/table">
            <a:tbl>
              <a:tblPr firstRow="1" bandRow="1">
                <a:tableStyleId>{69CF1AB2-1976-4502-BF36-3FF5EA218861}</a:tableStyleId>
              </a:tblPr>
              <a:tblGrid>
                <a:gridCol w="3124200"/>
                <a:gridCol w="1905000"/>
                <a:gridCol w="3200400"/>
              </a:tblGrid>
              <a:tr h="3835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Correct use of all conventions</a:t>
                      </a:r>
                    </a:p>
                  </a:txBody>
                  <a:tcPr anchor="ctr"/>
                </a:tc>
                <a:tc>
                  <a:txBody>
                    <a:bodyPr/>
                    <a:lstStyle/>
                    <a:p>
                      <a:pPr algn="l"/>
                      <a:endParaRPr lang="en-US" sz="2400" b="0"/>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u="none" strike="noStrike" kern="1200" cap="none" spc="0" normalizeH="0" baseline="0" noProof="0">
                          <a:ln>
                            <a:noFill/>
                          </a:ln>
                          <a:effectLst/>
                          <a:uLnTx/>
                          <a:uFillTx/>
                        </a:rPr>
                        <a:t>Risk-taking</a:t>
                      </a:r>
                    </a:p>
                  </a:txBody>
                  <a:tcPr anchor="ctr"/>
                </a:tc>
              </a:tr>
              <a:tr h="383540">
                <a:tc>
                  <a:txBody>
                    <a:bodyPr/>
                    <a:lstStyle/>
                    <a:p>
                      <a:pPr algn="l">
                        <a:buClr>
                          <a:schemeClr val="accent6"/>
                        </a:buClr>
                      </a:pPr>
                      <a:endParaRPr lang="en-US" sz="2400" b="0"/>
                    </a:p>
                    <a:p>
                      <a:pPr lvl="0" algn="l">
                        <a:buClr>
                          <a:schemeClr val="accent6"/>
                        </a:buClr>
                      </a:pPr>
                      <a:r>
                        <a:rPr lang="en-US" sz="2400" b="0"/>
                        <a:t>Writing errors are bad, they are indicators of failure</a:t>
                      </a:r>
                    </a:p>
                    <a:p>
                      <a:pPr algn="l"/>
                      <a:endParaRPr lang="en-US" sz="2400" b="0"/>
                    </a:p>
                  </a:txBody>
                  <a:tcPr anchor="ctr"/>
                </a:tc>
                <a:tc>
                  <a:txBody>
                    <a:bodyPr/>
                    <a:lstStyle/>
                    <a:p>
                      <a:pPr algn="l"/>
                      <a:endParaRPr lang="en-US" sz="2400" b="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0"/>
                        <a:t>Writing errors are good, they are opportunities for instruction</a:t>
                      </a:r>
                    </a:p>
                  </a:txBody>
                  <a:tcPr anchor="ctr"/>
                </a:tc>
              </a:tr>
            </a:tbl>
          </a:graphicData>
        </a:graphic>
      </p:graphicFrame>
      <p:sp>
        <p:nvSpPr>
          <p:cNvPr id="13" name="Right Arrow 12"/>
          <p:cNvSpPr/>
          <p:nvPr/>
        </p:nvSpPr>
        <p:spPr>
          <a:xfrm>
            <a:off x="4267200" y="19812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Right Arrow 18"/>
          <p:cNvSpPr/>
          <p:nvPr/>
        </p:nvSpPr>
        <p:spPr>
          <a:xfrm>
            <a:off x="4267200" y="3200400"/>
            <a:ext cx="733778" cy="169333"/>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12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lstStyle/>
          <a:p>
            <a:r>
              <a:rPr lang="en-US"/>
              <a:t>Great Art of France: Virtual Visits</a:t>
            </a:r>
          </a:p>
        </p:txBody>
      </p:sp>
      <p:sp>
        <p:nvSpPr>
          <p:cNvPr id="258054" name="Footer Placeholder 5"/>
          <p:cNvSpPr>
            <a:spLocks noGrp="1"/>
          </p:cNvSpPr>
          <p:nvPr>
            <p:ph type="ftr" sz="quarter" idx="11"/>
          </p:nvPr>
        </p:nvSpPr>
        <p:spPr/>
        <p:txBody>
          <a:bodyPr/>
          <a:lstStyle/>
          <a:p>
            <a:r>
              <a:rPr lang="en-US"/>
              <a:t>Laura Terrill, HEB 2014</a:t>
            </a:r>
          </a:p>
        </p:txBody>
      </p:sp>
      <p:sp>
        <p:nvSpPr>
          <p:cNvPr id="258051" name="Rectangle 3"/>
          <p:cNvSpPr>
            <a:spLocks noChangeArrowheads="1"/>
          </p:cNvSpPr>
          <p:nvPr/>
        </p:nvSpPr>
        <p:spPr bwMode="auto">
          <a:xfrm>
            <a:off x="3335338" y="2446338"/>
            <a:ext cx="5181600" cy="2227262"/>
          </a:xfrm>
          <a:prstGeom prst="rect">
            <a:avLst/>
          </a:prstGeom>
          <a:noFill/>
          <a:ln w="9525">
            <a:noFill/>
            <a:miter lim="800000"/>
            <a:headEnd/>
            <a:tailEnd/>
          </a:ln>
        </p:spPr>
        <p:txBody>
          <a:bodyPr>
            <a:prstTxWarp prst="textNoShape">
              <a:avLst/>
            </a:prstTxWarp>
            <a:spAutoFit/>
          </a:bodyPr>
          <a:lstStyle/>
          <a:p>
            <a:r>
              <a:rPr lang="en-US" sz="2800">
                <a:solidFill>
                  <a:schemeClr val="tx2"/>
                </a:solidFill>
              </a:rPr>
              <a:t>Elle s’appelle Mona Lisa. Elle a 32 ans. Elle n’est pas jolie, mais elle n’est pas laide, non plus. Elle a les cheveux longs, pas noirs, pas blonds......</a:t>
            </a:r>
          </a:p>
        </p:txBody>
      </p:sp>
      <p:pic>
        <p:nvPicPr>
          <p:cNvPr id="258052" name="Picture 4"/>
          <p:cNvPicPr>
            <a:picLocks noChangeAspect="1" noChangeArrowheads="1"/>
          </p:cNvPicPr>
          <p:nvPr/>
        </p:nvPicPr>
        <p:blipFill>
          <a:blip r:embed="rId3"/>
          <a:srcRect/>
          <a:stretch>
            <a:fillRect/>
          </a:stretch>
        </p:blipFill>
        <p:spPr bwMode="auto">
          <a:xfrm>
            <a:off x="820738" y="2446338"/>
            <a:ext cx="1909762" cy="2938462"/>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13</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0098" name="Rectangle 3"/>
          <p:cNvSpPr>
            <a:spLocks noChangeArrowheads="1"/>
          </p:cNvSpPr>
          <p:nvPr/>
        </p:nvSpPr>
        <p:spPr bwMode="auto">
          <a:xfrm>
            <a:off x="228600" y="3209826"/>
            <a:ext cx="1186793" cy="707886"/>
          </a:xfrm>
          <a:prstGeom prst="rect">
            <a:avLst/>
          </a:prstGeom>
          <a:noFill/>
          <a:ln w="9525">
            <a:noFill/>
            <a:miter lim="800000"/>
            <a:headEnd/>
            <a:tailEnd/>
          </a:ln>
        </p:spPr>
        <p:txBody>
          <a:bodyPr wrap="none">
            <a:prstTxWarp prst="textNoShape">
              <a:avLst/>
            </a:prstTxWarp>
            <a:spAutoFit/>
          </a:bodyPr>
          <a:lstStyle/>
          <a:p>
            <a:pPr algn="ctr"/>
            <a:r>
              <a:rPr lang="en-US" sz="2000">
                <a:ea typeface="Calibri" pitchFamily="-112" charset="0"/>
                <a:cs typeface="Calibri" pitchFamily="-112" charset="0"/>
              </a:rPr>
              <a:t>What did </a:t>
            </a:r>
          </a:p>
          <a:p>
            <a:pPr algn="ctr"/>
            <a:r>
              <a:rPr lang="en-US" sz="2000">
                <a:ea typeface="Calibri" pitchFamily="-112" charset="0"/>
                <a:cs typeface="Calibri" pitchFamily="-112" charset="0"/>
              </a:rPr>
              <a:t>you do? </a:t>
            </a:r>
          </a:p>
        </p:txBody>
      </p:sp>
      <p:sp>
        <p:nvSpPr>
          <p:cNvPr id="260099" name="Title 13"/>
          <p:cNvSpPr>
            <a:spLocks noGrp="1"/>
          </p:cNvSpPr>
          <p:nvPr>
            <p:ph type="title"/>
          </p:nvPr>
        </p:nvSpPr>
        <p:spPr/>
        <p:txBody>
          <a:bodyPr/>
          <a:lstStyle/>
          <a:p>
            <a:r>
              <a:rPr lang="en-US"/>
              <a:t>Yesterday – Today - Tomorrow</a:t>
            </a:r>
          </a:p>
        </p:txBody>
      </p:sp>
      <p:sp>
        <p:nvSpPr>
          <p:cNvPr id="260104" name="Footer Placeholder 7"/>
          <p:cNvSpPr>
            <a:spLocks noGrp="1"/>
          </p:cNvSpPr>
          <p:nvPr>
            <p:ph type="ftr" sz="quarter" idx="11"/>
          </p:nvPr>
        </p:nvSpPr>
        <p:spPr/>
        <p:txBody>
          <a:bodyPr/>
          <a:lstStyle/>
          <a:p>
            <a:r>
              <a:rPr lang="en-US"/>
              <a:t>Laura Terrill, HEB 2014</a:t>
            </a:r>
          </a:p>
        </p:txBody>
      </p:sp>
      <p:sp>
        <p:nvSpPr>
          <p:cNvPr id="260100" name="Rectangle 3"/>
          <p:cNvSpPr>
            <a:spLocks noChangeArrowheads="1"/>
          </p:cNvSpPr>
          <p:nvPr/>
        </p:nvSpPr>
        <p:spPr bwMode="auto">
          <a:xfrm>
            <a:off x="3130550" y="5862638"/>
            <a:ext cx="2971800" cy="400110"/>
          </a:xfrm>
          <a:prstGeom prst="rect">
            <a:avLst/>
          </a:prstGeom>
          <a:noFill/>
          <a:ln w="9525">
            <a:noFill/>
            <a:miter lim="800000"/>
            <a:headEnd/>
            <a:tailEnd/>
          </a:ln>
        </p:spPr>
        <p:txBody>
          <a:bodyPr>
            <a:prstTxWarp prst="textNoShape">
              <a:avLst/>
            </a:prstTxWarp>
            <a:spAutoFit/>
          </a:bodyPr>
          <a:lstStyle/>
          <a:p>
            <a:pPr algn="ctr"/>
            <a:r>
              <a:rPr lang="en-US" sz="2000">
                <a:ea typeface="Calibri" pitchFamily="-112" charset="0"/>
                <a:cs typeface="Calibri" pitchFamily="-112" charset="0"/>
              </a:rPr>
              <a:t>What are you doing? </a:t>
            </a:r>
          </a:p>
        </p:txBody>
      </p:sp>
      <p:sp>
        <p:nvSpPr>
          <p:cNvPr id="260101" name="Rectangle 3"/>
          <p:cNvSpPr>
            <a:spLocks noChangeArrowheads="1"/>
          </p:cNvSpPr>
          <p:nvPr/>
        </p:nvSpPr>
        <p:spPr bwMode="auto">
          <a:xfrm>
            <a:off x="7543800" y="3055938"/>
            <a:ext cx="1249060" cy="1015663"/>
          </a:xfrm>
          <a:prstGeom prst="rect">
            <a:avLst/>
          </a:prstGeom>
          <a:noFill/>
          <a:ln w="9525">
            <a:noFill/>
            <a:miter lim="800000"/>
            <a:headEnd/>
            <a:tailEnd/>
          </a:ln>
        </p:spPr>
        <p:txBody>
          <a:bodyPr wrap="none">
            <a:prstTxWarp prst="textNoShape">
              <a:avLst/>
            </a:prstTxWarp>
            <a:spAutoFit/>
          </a:bodyPr>
          <a:lstStyle/>
          <a:p>
            <a:pPr algn="ctr"/>
            <a:r>
              <a:rPr lang="en-US" sz="2000">
                <a:ea typeface="Calibri" pitchFamily="-112" charset="0"/>
                <a:cs typeface="Calibri" pitchFamily="-112" charset="0"/>
              </a:rPr>
              <a:t>What</a:t>
            </a:r>
            <a:r>
              <a:rPr lang="en-US" sz="2000">
                <a:ea typeface="Georgia" pitchFamily="-112" charset="0"/>
                <a:cs typeface="Georgia" pitchFamily="-112" charset="0"/>
              </a:rPr>
              <a:t> </a:t>
            </a:r>
            <a:r>
              <a:rPr lang="en-US" sz="2000">
                <a:ea typeface="Calibri" pitchFamily="-112" charset="0"/>
                <a:cs typeface="Calibri" pitchFamily="-112" charset="0"/>
              </a:rPr>
              <a:t>are </a:t>
            </a:r>
          </a:p>
          <a:p>
            <a:pPr algn="ctr"/>
            <a:r>
              <a:rPr lang="en-US" sz="2000">
                <a:ea typeface="Calibri" pitchFamily="-112" charset="0"/>
                <a:cs typeface="Calibri" pitchFamily="-112" charset="0"/>
              </a:rPr>
              <a:t>you going</a:t>
            </a:r>
          </a:p>
          <a:p>
            <a:pPr algn="ctr"/>
            <a:r>
              <a:rPr lang="en-US" sz="2000">
                <a:ea typeface="Calibri" pitchFamily="-112" charset="0"/>
                <a:cs typeface="Calibri" pitchFamily="-112" charset="0"/>
              </a:rPr>
              <a:t>to do? </a:t>
            </a:r>
          </a:p>
        </p:txBody>
      </p:sp>
      <p:pic>
        <p:nvPicPr>
          <p:cNvPr id="260102" name="Picture 6" descr="Pictures of El Yunque.jpg"/>
          <p:cNvPicPr>
            <a:picLocks noChangeAspect="1"/>
          </p:cNvPicPr>
          <p:nvPr/>
        </p:nvPicPr>
        <p:blipFill>
          <a:blip r:embed="rId3"/>
          <a:srcRect/>
          <a:stretch>
            <a:fillRect/>
          </a:stretch>
        </p:blipFill>
        <p:spPr bwMode="auto">
          <a:xfrm>
            <a:off x="1828800" y="1981200"/>
            <a:ext cx="5575300" cy="3913188"/>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14</a:t>
            </a:fld>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Chocolate</a:t>
            </a:r>
          </a:p>
        </p:txBody>
      </p:sp>
      <p:sp>
        <p:nvSpPr>
          <p:cNvPr id="15" name="Footer Placeholder 14"/>
          <p:cNvSpPr>
            <a:spLocks noGrp="1"/>
          </p:cNvSpPr>
          <p:nvPr>
            <p:ph type="ftr" sz="quarter" idx="11"/>
          </p:nvPr>
        </p:nvSpPr>
        <p:spPr/>
        <p:txBody>
          <a:bodyPr/>
          <a:lstStyle/>
          <a:p>
            <a:r>
              <a:rPr lang="en-US"/>
              <a:t>Laura Terrill, HEB 2014</a:t>
            </a:r>
          </a:p>
        </p:txBody>
      </p:sp>
      <p:sp>
        <p:nvSpPr>
          <p:cNvPr id="14" name="Slide Number Placeholder 13"/>
          <p:cNvSpPr>
            <a:spLocks noGrp="1"/>
          </p:cNvSpPr>
          <p:nvPr>
            <p:ph type="sldNum" sz="quarter" idx="12"/>
          </p:nvPr>
        </p:nvSpPr>
        <p:spPr/>
        <p:txBody>
          <a:bodyPr>
            <a:normAutofit fontScale="85000" lnSpcReduction="20000"/>
          </a:bodyPr>
          <a:lstStyle/>
          <a:p>
            <a:fld id="{74C2F60E-34D8-DD42-93FD-7BD7AE432328}" type="slidenum">
              <a:rPr lang="en-US"/>
              <a:pPr/>
              <a:t>15</a:t>
            </a:fld>
            <a:endParaRPr lang="en-US"/>
          </a:p>
        </p:txBody>
      </p:sp>
      <p:pic>
        <p:nvPicPr>
          <p:cNvPr id="5" name="Picture 4" descr="cacaueiro.jpg"/>
          <p:cNvPicPr>
            <a:picLocks noChangeAspect="1"/>
          </p:cNvPicPr>
          <p:nvPr/>
        </p:nvPicPr>
        <p:blipFill>
          <a:blip r:embed="rId3"/>
          <a:stretch>
            <a:fillRect/>
          </a:stretch>
        </p:blipFill>
        <p:spPr>
          <a:xfrm>
            <a:off x="6246970" y="2791576"/>
            <a:ext cx="2439830" cy="1828800"/>
          </a:xfrm>
          <a:prstGeom prst="rect">
            <a:avLst/>
          </a:prstGeom>
        </p:spPr>
      </p:pic>
      <p:pic>
        <p:nvPicPr>
          <p:cNvPr id="7" name="Picture 6" descr="Chocolate1.jpg"/>
          <p:cNvPicPr>
            <a:picLocks noChangeAspect="1"/>
          </p:cNvPicPr>
          <p:nvPr/>
        </p:nvPicPr>
        <p:blipFill>
          <a:blip r:embed="rId4"/>
          <a:stretch>
            <a:fillRect/>
          </a:stretch>
        </p:blipFill>
        <p:spPr>
          <a:xfrm>
            <a:off x="457200" y="2463358"/>
            <a:ext cx="4701652" cy="2423160"/>
          </a:xfrm>
          <a:prstGeom prst="rect">
            <a:avLst/>
          </a:prstGeom>
        </p:spPr>
      </p:pic>
      <p:pic>
        <p:nvPicPr>
          <p:cNvPr id="8" name="Picture 7" descr="ChocolateFertilityGod.jpg"/>
          <p:cNvPicPr>
            <a:picLocks noChangeAspect="1"/>
          </p:cNvPicPr>
          <p:nvPr/>
        </p:nvPicPr>
        <p:blipFill>
          <a:blip r:embed="rId5"/>
          <a:stretch>
            <a:fillRect/>
          </a:stretch>
        </p:blipFill>
        <p:spPr>
          <a:xfrm>
            <a:off x="5598045" y="4943232"/>
            <a:ext cx="1143000" cy="1787652"/>
          </a:xfrm>
          <a:prstGeom prst="rect">
            <a:avLst/>
          </a:prstGeom>
        </p:spPr>
      </p:pic>
      <p:pic>
        <p:nvPicPr>
          <p:cNvPr id="9" name="Picture 8" descr="jennifer-brinley-mayan-chocolate.jpg"/>
          <p:cNvPicPr>
            <a:picLocks noChangeAspect="1"/>
          </p:cNvPicPr>
          <p:nvPr/>
        </p:nvPicPr>
        <p:blipFill>
          <a:blip r:embed="rId6"/>
          <a:stretch>
            <a:fillRect/>
          </a:stretch>
        </p:blipFill>
        <p:spPr>
          <a:xfrm>
            <a:off x="7017930" y="4838076"/>
            <a:ext cx="1892808" cy="1892808"/>
          </a:xfrm>
          <a:prstGeom prst="rect">
            <a:avLst/>
          </a:prstGeom>
        </p:spPr>
      </p:pic>
      <p:pic>
        <p:nvPicPr>
          <p:cNvPr id="10" name="Picture 9" descr="Mayan-Chocolate-Drink.jpg"/>
          <p:cNvPicPr>
            <a:picLocks noChangeAspect="1"/>
          </p:cNvPicPr>
          <p:nvPr/>
        </p:nvPicPr>
        <p:blipFill>
          <a:blip r:embed="rId7"/>
          <a:stretch>
            <a:fillRect/>
          </a:stretch>
        </p:blipFill>
        <p:spPr>
          <a:xfrm>
            <a:off x="5868067" y="728344"/>
            <a:ext cx="2572512" cy="1929384"/>
          </a:xfrm>
          <a:prstGeom prst="rect">
            <a:avLst/>
          </a:prstGeom>
        </p:spPr>
      </p:pic>
      <p:pic>
        <p:nvPicPr>
          <p:cNvPr id="11" name="Picture 10" descr="51PKS7VDAYL._SL500_AA300_.jpg"/>
          <p:cNvPicPr>
            <a:picLocks noChangeAspect="1"/>
          </p:cNvPicPr>
          <p:nvPr/>
        </p:nvPicPr>
        <p:blipFill>
          <a:blip r:embed="rId8"/>
          <a:stretch>
            <a:fillRect/>
          </a:stretch>
        </p:blipFill>
        <p:spPr>
          <a:xfrm>
            <a:off x="3460425" y="585806"/>
            <a:ext cx="1892808" cy="1892808"/>
          </a:xfrm>
          <a:prstGeom prst="rect">
            <a:avLst/>
          </a:prstGeom>
        </p:spPr>
      </p:pic>
      <p:pic>
        <p:nvPicPr>
          <p:cNvPr id="12" name="Picture 11" descr="Screen shot 2011-10-22 at 10.46.55 PM.png"/>
          <p:cNvPicPr>
            <a:picLocks noChangeAspect="1"/>
          </p:cNvPicPr>
          <p:nvPr/>
        </p:nvPicPr>
        <p:blipFill>
          <a:blip r:embed="rId9"/>
          <a:stretch>
            <a:fillRect/>
          </a:stretch>
        </p:blipFill>
        <p:spPr>
          <a:xfrm>
            <a:off x="2396432" y="5318846"/>
            <a:ext cx="2930887" cy="1243584"/>
          </a:xfrm>
          <a:prstGeom prst="rect">
            <a:avLst/>
          </a:prstGeom>
        </p:spPr>
      </p:pic>
      <p:pic>
        <p:nvPicPr>
          <p:cNvPr id="13" name="Picture 12" descr="picture-002.jpg"/>
          <p:cNvPicPr>
            <a:picLocks noChangeAspect="1"/>
          </p:cNvPicPr>
          <p:nvPr/>
        </p:nvPicPr>
        <p:blipFill>
          <a:blip r:embed="rId10"/>
          <a:stretch>
            <a:fillRect/>
          </a:stretch>
        </p:blipFill>
        <p:spPr>
          <a:xfrm>
            <a:off x="210979" y="4943232"/>
            <a:ext cx="1828800" cy="18288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7506" name="Title 1"/>
          <p:cNvSpPr>
            <a:spLocks noGrp="1"/>
          </p:cNvSpPr>
          <p:nvPr>
            <p:ph type="title"/>
          </p:nvPr>
        </p:nvSpPr>
        <p:spPr/>
        <p:txBody>
          <a:bodyPr/>
          <a:lstStyle/>
          <a:p>
            <a:r>
              <a:rPr lang="en-US" sz="4400">
                <a:ea typeface="ＭＳ Ｐゴシック" pitchFamily="-112" charset="-128"/>
                <a:cs typeface="ＭＳ Ｐゴシック" pitchFamily="-112" charset="-128"/>
              </a:rPr>
              <a:t>El Chocolate</a:t>
            </a:r>
          </a:p>
        </p:txBody>
      </p:sp>
      <p:sp>
        <p:nvSpPr>
          <p:cNvPr id="277509"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3" name="Content Placeholder 2"/>
          <p:cNvSpPr>
            <a:spLocks noGrp="1"/>
          </p:cNvSpPr>
          <p:nvPr>
            <p:ph idx="4294967295"/>
          </p:nvPr>
        </p:nvSpPr>
        <p:spPr>
          <a:xfrm>
            <a:off x="634376" y="1600200"/>
            <a:ext cx="8153400" cy="4495800"/>
          </a:xfrm>
        </p:spPr>
        <p:txBody>
          <a:bodyPr/>
          <a:lstStyle/>
          <a:p>
            <a:pPr marL="0" indent="0">
              <a:buFont typeface="Georgia" pitchFamily="-1" charset="0"/>
              <a:buNone/>
              <a:defRPr/>
            </a:pPr>
            <a:r>
              <a:rPr lang="en-US">
                <a:solidFill>
                  <a:srgbClr val="000000"/>
                </a:solidFill>
              </a:rPr>
              <a:t>Desde el principio se consideraba el chocolate un regalo de los dioses.  Los aztecas tenían un mito acerca de su origen divino.  Según la leyenda, un dios vino a la tierra y trajo una planta de cacao robada del paraíso.  Les enseñó a los indios a hacer el chocolate de las semillas.  Los indios las tostaron y las molieron para hacer una bebida sabrosa.  Los ostros dioses castigaron al dios ladrón por lo que hizo:  les reveló el secreto suyo.</a:t>
            </a:r>
          </a:p>
          <a:p>
            <a:pPr>
              <a:buFont typeface="Georgia" pitchFamily="-1" charset="0"/>
              <a:buChar char="•"/>
              <a:defRPr/>
            </a:pPr>
            <a:endParaRPr lang="en-US"/>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8530" name="Title 1"/>
          <p:cNvSpPr>
            <a:spLocks noGrp="1"/>
          </p:cNvSpPr>
          <p:nvPr>
            <p:ph type="title"/>
          </p:nvPr>
        </p:nvSpPr>
        <p:spPr/>
        <p:txBody>
          <a:bodyPr/>
          <a:lstStyle/>
          <a:p>
            <a:r>
              <a:rPr lang="en-US" sz="4400">
                <a:ea typeface="ＭＳ Ｐゴシック" pitchFamily="-112" charset="-128"/>
                <a:cs typeface="ＭＳ Ｐゴシック" pitchFamily="-112" charset="-128"/>
              </a:rPr>
              <a:t>El Chocolate</a:t>
            </a:r>
          </a:p>
        </p:txBody>
      </p:sp>
      <p:sp>
        <p:nvSpPr>
          <p:cNvPr id="278533" name="Footer Placeholder 4"/>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278531" name="Content Placeholder 2"/>
          <p:cNvSpPr>
            <a:spLocks noGrp="1"/>
          </p:cNvSpPr>
          <p:nvPr>
            <p:ph idx="4294967295"/>
          </p:nvPr>
        </p:nvSpPr>
        <p:spPr>
          <a:xfrm>
            <a:off x="609600" y="1719340"/>
            <a:ext cx="8229600" cy="4324350"/>
          </a:xfrm>
        </p:spPr>
        <p:txBody>
          <a:bodyPr/>
          <a:lstStyle/>
          <a:p>
            <a:pPr marL="0" indent="0">
              <a:buFont typeface="Georgia" pitchFamily="-112" charset="0"/>
              <a:buNone/>
            </a:pPr>
            <a:r>
              <a:rPr lang="en-US">
                <a:solidFill>
                  <a:srgbClr val="000000"/>
                </a:solidFill>
                <a:ea typeface="ＭＳ Ｐゴシック" pitchFamily="-112" charset="-128"/>
                <a:cs typeface="ＭＳ Ｐゴシック" pitchFamily="-112" charset="-128"/>
              </a:rPr>
              <a:t>From the beginning the chocolate was considered a gift from the gods. The Aztecs had a myth about its divine origin. According to legend, a god came to earth and brought a cacao plant stolen from paradise. He taught the Indians to make chocolate from the seeds. The Indians roasted and ground the seeds to make a tasty beverage. The other gods punished the robber god because he had revealed the secret. </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17</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9554" name="Title 1"/>
          <p:cNvSpPr>
            <a:spLocks noGrp="1"/>
          </p:cNvSpPr>
          <p:nvPr>
            <p:ph type="title"/>
          </p:nvPr>
        </p:nvSpPr>
        <p:spPr/>
        <p:txBody>
          <a:bodyPr>
            <a:normAutofit/>
          </a:bodyPr>
          <a:lstStyle/>
          <a:p>
            <a:r>
              <a:rPr lang="en-US" sz="4000">
                <a:ea typeface="ＭＳ Ｐゴシック" pitchFamily="-112" charset="-128"/>
                <a:cs typeface="ＭＳ Ｐゴシック" pitchFamily="-112" charset="-128"/>
              </a:rPr>
              <a:t>Chocolate</a:t>
            </a:r>
          </a:p>
        </p:txBody>
      </p:sp>
      <p:sp>
        <p:nvSpPr>
          <p:cNvPr id="279562" name="Footer Placeholder 10"/>
          <p:cNvSpPr>
            <a:spLocks noGrp="1"/>
          </p:cNvSpPr>
          <p:nvPr>
            <p:ph type="ftr" sz="quarter" idx="11"/>
          </p:nvPr>
        </p:nvSpPr>
        <p:spPr bwMode="auto">
          <a:noFill/>
          <a:ln>
            <a:miter lim="800000"/>
            <a:headEnd/>
            <a:tailEnd/>
          </a:ln>
        </p:spPr>
        <p:txBody>
          <a:bodyPr wrap="square" lIns="91440" tIns="45720" rIns="91440" bIns="45720" numCol="1"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pic>
        <p:nvPicPr>
          <p:cNvPr id="279555" name="Picture 8" descr="ReadingManiacs"/>
          <p:cNvPicPr>
            <a:picLocks noChangeAspect="1" noChangeArrowheads="1"/>
          </p:cNvPicPr>
          <p:nvPr/>
        </p:nvPicPr>
        <p:blipFill>
          <a:blip r:embed="rId2"/>
          <a:srcRect/>
          <a:stretch>
            <a:fillRect/>
          </a:stretch>
        </p:blipFill>
        <p:spPr bwMode="auto">
          <a:xfrm>
            <a:off x="182563" y="1800225"/>
            <a:ext cx="1241425" cy="933450"/>
          </a:xfrm>
          <a:prstGeom prst="rect">
            <a:avLst/>
          </a:prstGeom>
          <a:noFill/>
          <a:ln w="9525">
            <a:noFill/>
            <a:miter lim="800000"/>
            <a:headEnd/>
            <a:tailEnd/>
          </a:ln>
        </p:spPr>
      </p:pic>
      <p:pic>
        <p:nvPicPr>
          <p:cNvPr id="279556" name="Picture 7" descr="P4220050-2"/>
          <p:cNvPicPr>
            <a:picLocks noChangeAspect="1" noChangeArrowheads="1"/>
          </p:cNvPicPr>
          <p:nvPr/>
        </p:nvPicPr>
        <p:blipFill>
          <a:blip r:embed="rId3"/>
          <a:srcRect/>
          <a:stretch>
            <a:fillRect/>
          </a:stretch>
        </p:blipFill>
        <p:spPr bwMode="auto">
          <a:xfrm>
            <a:off x="204788" y="3370263"/>
            <a:ext cx="1195387" cy="969962"/>
          </a:xfrm>
          <a:prstGeom prst="rect">
            <a:avLst/>
          </a:prstGeom>
          <a:noFill/>
          <a:ln w="9525">
            <a:noFill/>
            <a:miter lim="800000"/>
            <a:headEnd/>
            <a:tailEnd/>
          </a:ln>
        </p:spPr>
      </p:pic>
      <p:pic>
        <p:nvPicPr>
          <p:cNvPr id="279557" name="Picture 6" descr="CCclipart"/>
          <p:cNvPicPr>
            <a:picLocks noChangeAspect="1" noChangeArrowheads="1"/>
          </p:cNvPicPr>
          <p:nvPr/>
        </p:nvPicPr>
        <p:blipFill>
          <a:blip r:embed="rId4"/>
          <a:srcRect/>
          <a:stretch>
            <a:fillRect/>
          </a:stretch>
        </p:blipFill>
        <p:spPr bwMode="auto">
          <a:xfrm>
            <a:off x="300038" y="5105210"/>
            <a:ext cx="1004887" cy="950913"/>
          </a:xfrm>
          <a:prstGeom prst="rect">
            <a:avLst/>
          </a:prstGeom>
          <a:noFill/>
          <a:ln w="9525">
            <a:noFill/>
            <a:miter lim="800000"/>
            <a:headEnd/>
            <a:tailEnd/>
          </a:ln>
        </p:spPr>
      </p:pic>
      <p:sp>
        <p:nvSpPr>
          <p:cNvPr id="279558" name="TextBox 8"/>
          <p:cNvSpPr txBox="1">
            <a:spLocks noChangeArrowheads="1"/>
          </p:cNvSpPr>
          <p:nvPr/>
        </p:nvSpPr>
        <p:spPr bwMode="auto">
          <a:xfrm>
            <a:off x="2184400" y="1666875"/>
            <a:ext cx="6502400" cy="1200150"/>
          </a:xfrm>
          <a:prstGeom prst="rect">
            <a:avLst/>
          </a:prstGeom>
          <a:noFill/>
          <a:ln w="9525">
            <a:noFill/>
            <a:miter lim="800000"/>
            <a:headEnd/>
            <a:tailEnd/>
          </a:ln>
        </p:spPr>
        <p:txBody>
          <a:bodyPr>
            <a:prstTxWarp prst="textNoShape">
              <a:avLst/>
            </a:prstTxWarp>
            <a:spAutoFit/>
          </a:bodyPr>
          <a:lstStyle/>
          <a:p>
            <a:r>
              <a:rPr lang="en-US" sz="2400"/>
              <a:t>Each student has a page of images. Teacher tells the story, acting out and emphasizing details. Students identify order of images. </a:t>
            </a:r>
          </a:p>
        </p:txBody>
      </p:sp>
      <p:sp>
        <p:nvSpPr>
          <p:cNvPr id="8" name="TextBox 7"/>
          <p:cNvSpPr txBox="1">
            <a:spLocks noChangeArrowheads="1"/>
          </p:cNvSpPr>
          <p:nvPr/>
        </p:nvSpPr>
        <p:spPr bwMode="auto">
          <a:xfrm>
            <a:off x="2184400" y="4981385"/>
            <a:ext cx="6502400" cy="1200150"/>
          </a:xfrm>
          <a:prstGeom prst="rect">
            <a:avLst/>
          </a:prstGeom>
          <a:noFill/>
          <a:ln w="9525">
            <a:noFill/>
            <a:miter lim="800000"/>
            <a:headEnd/>
            <a:tailEnd/>
          </a:ln>
        </p:spPr>
        <p:txBody>
          <a:bodyPr>
            <a:prstTxWarp prst="textNoShape">
              <a:avLst/>
            </a:prstTxWarp>
            <a:spAutoFit/>
          </a:bodyPr>
          <a:lstStyle/>
          <a:p>
            <a:r>
              <a:rPr lang="en-US" sz="2400"/>
              <a:t>Students talk about chocolate / hot chocolate, when they drink it, what the weather is like, if they like it or not, if it’s healthy for them. </a:t>
            </a:r>
          </a:p>
        </p:txBody>
      </p:sp>
      <p:sp>
        <p:nvSpPr>
          <p:cNvPr id="10" name="TextBox 9"/>
          <p:cNvSpPr txBox="1">
            <a:spLocks noChangeArrowheads="1"/>
          </p:cNvSpPr>
          <p:nvPr/>
        </p:nvSpPr>
        <p:spPr bwMode="auto">
          <a:xfrm>
            <a:off x="2184400" y="3440113"/>
            <a:ext cx="6502400" cy="830262"/>
          </a:xfrm>
          <a:prstGeom prst="rect">
            <a:avLst/>
          </a:prstGeom>
          <a:noFill/>
          <a:ln w="9525">
            <a:noFill/>
            <a:miter lim="800000"/>
            <a:headEnd/>
            <a:tailEnd/>
          </a:ln>
        </p:spPr>
        <p:txBody>
          <a:bodyPr>
            <a:prstTxWarp prst="textNoShape">
              <a:avLst/>
            </a:prstTxWarp>
            <a:spAutoFit/>
          </a:bodyPr>
          <a:lstStyle/>
          <a:p>
            <a:r>
              <a:rPr lang="en-US" sz="2400"/>
              <a:t>Students write a thank you letter to the robber god, thanking them for chocolate. </a:t>
            </a:r>
          </a:p>
        </p:txBody>
      </p:sp>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18</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89090" name="Picture 10" descr="6a00d835112d2269e2017ee6e0a249970d-800wi.jpg"/>
          <p:cNvPicPr>
            <a:picLocks noChangeAspect="1"/>
          </p:cNvPicPr>
          <p:nvPr/>
        </p:nvPicPr>
        <p:blipFill>
          <a:blip r:embed="rId2"/>
          <a:srcRect/>
          <a:stretch>
            <a:fillRect/>
          </a:stretch>
        </p:blipFill>
        <p:spPr bwMode="auto">
          <a:xfrm>
            <a:off x="228600" y="3771900"/>
            <a:ext cx="2755900" cy="3086100"/>
          </a:xfrm>
          <a:prstGeom prst="rect">
            <a:avLst/>
          </a:prstGeom>
          <a:noFill/>
          <a:ln w="9525">
            <a:noFill/>
            <a:miter lim="800000"/>
            <a:headEnd/>
            <a:tailEnd/>
          </a:ln>
        </p:spPr>
      </p:pic>
      <p:sp>
        <p:nvSpPr>
          <p:cNvPr id="89091" name="Title 1"/>
          <p:cNvSpPr>
            <a:spLocks noGrp="1"/>
          </p:cNvSpPr>
          <p:nvPr>
            <p:ph type="title"/>
          </p:nvPr>
        </p:nvSpPr>
        <p:spPr/>
        <p:txBody>
          <a:bodyPr>
            <a:noAutofit/>
          </a:bodyPr>
          <a:lstStyle/>
          <a:p>
            <a:r>
              <a:rPr lang="en-US" sz="3200"/>
              <a:t>How do people here and in the French-speaking world describe a balanced lifestyle?</a:t>
            </a:r>
            <a:br>
              <a:rPr lang="en-US" sz="3200"/>
            </a:br>
            <a:endParaRPr lang="en-US" sz="3200"/>
          </a:p>
        </p:txBody>
      </p:sp>
      <p:sp>
        <p:nvSpPr>
          <p:cNvPr id="89092" name="Footer Placeholder 3"/>
          <p:cNvSpPr>
            <a:spLocks noGrp="1"/>
          </p:cNvSpPr>
          <p:nvPr>
            <p:ph type="ftr" sz="quarter" idx="11"/>
          </p:nvPr>
        </p:nvSpPr>
        <p:spPr/>
        <p:txBody>
          <a:bodyPr/>
          <a:lstStyle/>
          <a:p>
            <a:r>
              <a:rPr lang="en-US" smtClean="0"/>
              <a:t>Laura Terrill, HEB 2014</a:t>
            </a:r>
          </a:p>
        </p:txBody>
      </p:sp>
      <p:sp>
        <p:nvSpPr>
          <p:cNvPr id="89098" name="Slide Number Placeholder 10"/>
          <p:cNvSpPr>
            <a:spLocks noGrp="1"/>
          </p:cNvSpPr>
          <p:nvPr>
            <p:ph type="sldNum" sz="quarter" idx="12"/>
          </p:nvPr>
        </p:nvSpPr>
        <p:spPr/>
        <p:txBody>
          <a:bodyPr>
            <a:normAutofit fontScale="85000" lnSpcReduction="20000"/>
          </a:bodyPr>
          <a:lstStyle/>
          <a:p>
            <a:fld id="{88E75256-8CD4-0B43-BD16-99F5F1796658}" type="slidenum">
              <a:rPr lang="en-US"/>
              <a:pPr/>
              <a:t>19</a:t>
            </a:fld>
            <a:endParaRPr lang="en-US"/>
          </a:p>
        </p:txBody>
      </p:sp>
      <p:pic>
        <p:nvPicPr>
          <p:cNvPr id="89093" name="Picture 5" descr="2017358849.jpg"/>
          <p:cNvPicPr>
            <a:picLocks/>
          </p:cNvPicPr>
          <p:nvPr/>
        </p:nvPicPr>
        <p:blipFill>
          <a:blip r:embed="rId3"/>
          <a:srcRect/>
          <a:stretch>
            <a:fillRect/>
          </a:stretch>
        </p:blipFill>
        <p:spPr bwMode="auto">
          <a:xfrm>
            <a:off x="168275" y="1746250"/>
            <a:ext cx="3351213" cy="2879725"/>
          </a:xfrm>
          <a:prstGeom prst="rect">
            <a:avLst/>
          </a:prstGeom>
          <a:noFill/>
          <a:ln w="9525">
            <a:noFill/>
            <a:miter lim="800000"/>
            <a:headEnd/>
            <a:tailEnd/>
          </a:ln>
        </p:spPr>
      </p:pic>
      <p:pic>
        <p:nvPicPr>
          <p:cNvPr id="89094" name="Picture 6" descr="arton310.jpg"/>
          <p:cNvPicPr>
            <a:picLocks noChangeAspect="1"/>
          </p:cNvPicPr>
          <p:nvPr/>
        </p:nvPicPr>
        <p:blipFill>
          <a:blip r:embed="rId4"/>
          <a:srcRect/>
          <a:stretch>
            <a:fillRect/>
          </a:stretch>
        </p:blipFill>
        <p:spPr bwMode="auto">
          <a:xfrm>
            <a:off x="3251200" y="1725613"/>
            <a:ext cx="2654300" cy="3354387"/>
          </a:xfrm>
          <a:prstGeom prst="rect">
            <a:avLst/>
          </a:prstGeom>
          <a:noFill/>
          <a:ln w="9525">
            <a:noFill/>
            <a:miter lim="800000"/>
            <a:headEnd/>
            <a:tailEnd/>
          </a:ln>
        </p:spPr>
      </p:pic>
      <p:pic>
        <p:nvPicPr>
          <p:cNvPr id="89095" name="Picture 11" descr="Screen Shot 2012-11-11 at 9.56.41 PM.png"/>
          <p:cNvPicPr>
            <a:picLocks noChangeAspect="1"/>
          </p:cNvPicPr>
          <p:nvPr/>
        </p:nvPicPr>
        <p:blipFill>
          <a:blip r:embed="rId5"/>
          <a:srcRect/>
          <a:stretch>
            <a:fillRect/>
          </a:stretch>
        </p:blipFill>
        <p:spPr bwMode="auto">
          <a:xfrm>
            <a:off x="5651500" y="1524000"/>
            <a:ext cx="3452813" cy="4065588"/>
          </a:xfrm>
          <a:prstGeom prst="rect">
            <a:avLst/>
          </a:prstGeom>
          <a:noFill/>
          <a:ln w="9525">
            <a:noFill/>
            <a:miter lim="800000"/>
            <a:headEnd/>
            <a:tailEnd/>
          </a:ln>
        </p:spPr>
      </p:pic>
      <p:pic>
        <p:nvPicPr>
          <p:cNvPr id="89096" name="Picture 7" descr="Bien etre.jpg"/>
          <p:cNvPicPr>
            <a:picLocks noChangeAspect="1"/>
          </p:cNvPicPr>
          <p:nvPr/>
        </p:nvPicPr>
        <p:blipFill>
          <a:blip r:embed="rId6"/>
          <a:srcRect/>
          <a:stretch>
            <a:fillRect/>
          </a:stretch>
        </p:blipFill>
        <p:spPr bwMode="auto">
          <a:xfrm>
            <a:off x="2819400" y="4318000"/>
            <a:ext cx="3386138" cy="2540000"/>
          </a:xfrm>
          <a:prstGeom prst="rect">
            <a:avLst/>
          </a:prstGeom>
          <a:noFill/>
          <a:ln w="9525">
            <a:noFill/>
            <a:miter lim="800000"/>
            <a:headEnd/>
            <a:tailEnd/>
          </a:ln>
        </p:spPr>
      </p:pic>
      <p:pic>
        <p:nvPicPr>
          <p:cNvPr id="89097" name="Picture 12" descr="images.jpeg"/>
          <p:cNvPicPr>
            <a:picLocks noChangeAspect="1"/>
          </p:cNvPicPr>
          <p:nvPr/>
        </p:nvPicPr>
        <p:blipFill>
          <a:blip r:embed="rId7"/>
          <a:srcRect/>
          <a:stretch>
            <a:fillRect/>
          </a:stretch>
        </p:blipFill>
        <p:spPr bwMode="auto">
          <a:xfrm>
            <a:off x="6172200" y="4038600"/>
            <a:ext cx="2643188" cy="251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30403" name="Picture 3" descr="giant-building-blocks-1"/>
          <p:cNvPicPr>
            <a:picLocks noChangeAspect="1" noChangeArrowheads="1"/>
          </p:cNvPicPr>
          <p:nvPr/>
        </p:nvPicPr>
        <p:blipFill>
          <a:blip r:embed="rId3"/>
          <a:srcRect/>
          <a:stretch>
            <a:fillRect/>
          </a:stretch>
        </p:blipFill>
        <p:spPr bwMode="auto">
          <a:xfrm>
            <a:off x="533400" y="394537"/>
            <a:ext cx="2111375" cy="2689225"/>
          </a:xfrm>
          <a:prstGeom prst="rect">
            <a:avLst/>
          </a:prstGeom>
          <a:noFill/>
          <a:ln w="9525">
            <a:noFill/>
            <a:miter lim="800000"/>
            <a:headEnd/>
            <a:tailEnd/>
          </a:ln>
        </p:spPr>
      </p:pic>
      <p:sp>
        <p:nvSpPr>
          <p:cNvPr id="230404" name="Text Box 4"/>
          <p:cNvSpPr txBox="1">
            <a:spLocks noChangeArrowheads="1"/>
          </p:cNvSpPr>
          <p:nvPr/>
        </p:nvSpPr>
        <p:spPr bwMode="auto">
          <a:xfrm>
            <a:off x="6384925" y="5897563"/>
            <a:ext cx="2239390" cy="646331"/>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6+1 Traits of Writing</a:t>
            </a:r>
          </a:p>
          <a:p>
            <a:r>
              <a:rPr lang="en-US">
                <a:solidFill>
                  <a:srgbClr val="406F8D"/>
                </a:solidFill>
              </a:rPr>
              <a:t>Ruth Culham</a:t>
            </a:r>
          </a:p>
        </p:txBody>
      </p:sp>
      <p:sp>
        <p:nvSpPr>
          <p:cNvPr id="230405" name="Text Box 5"/>
          <p:cNvSpPr txBox="1">
            <a:spLocks noChangeArrowheads="1"/>
          </p:cNvSpPr>
          <p:nvPr/>
        </p:nvSpPr>
        <p:spPr bwMode="auto">
          <a:xfrm>
            <a:off x="533400" y="3347078"/>
            <a:ext cx="8016875" cy="2227262"/>
          </a:xfrm>
          <a:prstGeom prst="rect">
            <a:avLst/>
          </a:prstGeom>
          <a:noFill/>
          <a:ln w="9525">
            <a:noFill/>
            <a:miter lim="800000"/>
            <a:headEnd/>
            <a:tailEnd/>
          </a:ln>
        </p:spPr>
        <p:txBody>
          <a:bodyPr>
            <a:prstTxWarp prst="textNoShape">
              <a:avLst/>
            </a:prstTxWarp>
            <a:spAutoFit/>
          </a:bodyPr>
          <a:lstStyle/>
          <a:p>
            <a:r>
              <a:rPr lang="en-US" sz="2800" i="1">
                <a:solidFill>
                  <a:schemeClr val="tx2"/>
                </a:solidFill>
              </a:rPr>
              <a:t>“Herding cats…..The art of getting those ideas together, heading them out on the trail with a great sendoff; creating sequence, transitions, and a fine sense of pacing along the way; and, at the end of the drive, rounding them up…..”</a:t>
            </a:r>
          </a:p>
        </p:txBody>
      </p:sp>
      <p:sp>
        <p:nvSpPr>
          <p:cNvPr id="10" name="Title 9"/>
          <p:cNvSpPr>
            <a:spLocks noGrp="1"/>
          </p:cNvSpPr>
          <p:nvPr>
            <p:ph type="title"/>
          </p:nvPr>
        </p:nvSpPr>
        <p:spPr/>
        <p:txBody>
          <a:bodyPr>
            <a:normAutofit/>
          </a:bodyPr>
          <a:lstStyle/>
          <a:p>
            <a:pPr algn="ctr"/>
            <a:r>
              <a:rPr lang="en-US" i="1">
                <a:solidFill>
                  <a:srgbClr val="406F8D"/>
                </a:solidFill>
              </a:rPr>
              <a:t>						Organization</a:t>
            </a:r>
            <a:endParaRPr lang="en-US"/>
          </a:p>
        </p:txBody>
      </p:sp>
      <p:sp>
        <p:nvSpPr>
          <p:cNvPr id="230407" name="Footer Placeholder 6"/>
          <p:cNvSpPr>
            <a:spLocks noGrp="1"/>
          </p:cNvSpPr>
          <p:nvPr>
            <p:ph type="ftr" sz="quarter" idx="11"/>
          </p:nvPr>
        </p:nvSpPr>
        <p:spPr/>
        <p:txBody>
          <a:bodyPr/>
          <a:lstStyle/>
          <a:p>
            <a:r>
              <a:rPr lang="en-US"/>
              <a:t>Laura Terrill, HEB 2014</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 Vie au Soleil</a:t>
            </a:r>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20</a:t>
            </a:fld>
            <a:endParaRPr lang="en-US"/>
          </a:p>
        </p:txBody>
      </p:sp>
      <p:pic>
        <p:nvPicPr>
          <p:cNvPr id="6" name="KEEN'V - MA VIE AU SOLEIL ( clip officiel ).mp4">
            <a:hlinkClick r:id="" action="ppaction://media"/>
          </p:cNvPr>
          <p:cNvPicPr/>
          <p:nvPr>
            <p:ph sz="quarter" idx="1"/>
            <a:videoFile r:link="rId1"/>
          </p:nvPr>
        </p:nvPicPr>
        <p:blipFill>
          <a:blip r:embed="rId3"/>
          <a:stretch>
            <a:fillRect/>
          </a:stretch>
        </p:blipFill>
        <p:spPr>
          <a:xfrm>
            <a:off x="693208" y="1600200"/>
            <a:ext cx="7992533" cy="44958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482" name="Title 1"/>
          <p:cNvSpPr>
            <a:spLocks noGrp="1"/>
          </p:cNvSpPr>
          <p:nvPr>
            <p:ph type="title"/>
          </p:nvPr>
        </p:nvSpPr>
        <p:spPr/>
        <p:txBody>
          <a:bodyPr>
            <a:normAutofit/>
          </a:bodyPr>
          <a:lstStyle/>
          <a:p>
            <a:r>
              <a:rPr lang="en-US" sz="3600">
                <a:ea typeface="ＭＳ Ｐゴシック" pitchFamily="-112" charset="-128"/>
                <a:cs typeface="ＭＳ Ｐゴシック" pitchFamily="-112" charset="-128"/>
              </a:rPr>
              <a:t>Ma vie au soleil</a:t>
            </a:r>
          </a:p>
        </p:txBody>
      </p:sp>
      <p:sp>
        <p:nvSpPr>
          <p:cNvPr id="276489" name="Footer Placeholder 11"/>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pic>
        <p:nvPicPr>
          <p:cNvPr id="276483" name="Picture 8" descr="ReadingManiacs"/>
          <p:cNvPicPr>
            <a:picLocks noChangeAspect="1" noChangeArrowheads="1"/>
          </p:cNvPicPr>
          <p:nvPr/>
        </p:nvPicPr>
        <p:blipFill>
          <a:blip r:embed="rId2"/>
          <a:srcRect/>
          <a:stretch>
            <a:fillRect/>
          </a:stretch>
        </p:blipFill>
        <p:spPr bwMode="auto">
          <a:xfrm>
            <a:off x="367993" y="1858714"/>
            <a:ext cx="1241425" cy="931863"/>
          </a:xfrm>
          <a:prstGeom prst="rect">
            <a:avLst/>
          </a:prstGeom>
          <a:noFill/>
          <a:ln w="9525">
            <a:noFill/>
            <a:miter lim="800000"/>
            <a:headEnd/>
            <a:tailEnd/>
          </a:ln>
        </p:spPr>
      </p:pic>
      <p:pic>
        <p:nvPicPr>
          <p:cNvPr id="276484" name="Picture 7" descr="P4220050-2"/>
          <p:cNvPicPr>
            <a:picLocks noChangeAspect="1" noChangeArrowheads="1"/>
          </p:cNvPicPr>
          <p:nvPr/>
        </p:nvPicPr>
        <p:blipFill>
          <a:blip r:embed="rId3"/>
          <a:srcRect/>
          <a:stretch>
            <a:fillRect/>
          </a:stretch>
        </p:blipFill>
        <p:spPr bwMode="auto">
          <a:xfrm>
            <a:off x="367993" y="5136908"/>
            <a:ext cx="1195387" cy="969962"/>
          </a:xfrm>
          <a:prstGeom prst="rect">
            <a:avLst/>
          </a:prstGeom>
          <a:noFill/>
          <a:ln w="9525">
            <a:noFill/>
            <a:miter lim="800000"/>
            <a:headEnd/>
            <a:tailEnd/>
          </a:ln>
        </p:spPr>
      </p:pic>
      <p:pic>
        <p:nvPicPr>
          <p:cNvPr id="276485" name="Picture 6" descr="CCclipart"/>
          <p:cNvPicPr>
            <a:picLocks noChangeAspect="1" noChangeArrowheads="1"/>
          </p:cNvPicPr>
          <p:nvPr/>
        </p:nvPicPr>
        <p:blipFill>
          <a:blip r:embed="rId4"/>
          <a:srcRect/>
          <a:stretch>
            <a:fillRect/>
          </a:stretch>
        </p:blipFill>
        <p:spPr bwMode="auto">
          <a:xfrm>
            <a:off x="367993" y="3488313"/>
            <a:ext cx="1004887" cy="950912"/>
          </a:xfrm>
          <a:prstGeom prst="rect">
            <a:avLst/>
          </a:prstGeom>
          <a:noFill/>
          <a:ln w="9525">
            <a:noFill/>
            <a:miter lim="800000"/>
            <a:headEnd/>
            <a:tailEnd/>
          </a:ln>
        </p:spPr>
      </p:pic>
      <p:sp>
        <p:nvSpPr>
          <p:cNvPr id="276486" name="TextBox 8"/>
          <p:cNvSpPr txBox="1">
            <a:spLocks noChangeArrowheads="1"/>
          </p:cNvSpPr>
          <p:nvPr/>
        </p:nvSpPr>
        <p:spPr bwMode="auto">
          <a:xfrm>
            <a:off x="2184400" y="1570613"/>
            <a:ext cx="6502400" cy="1570037"/>
          </a:xfrm>
          <a:prstGeom prst="rect">
            <a:avLst/>
          </a:prstGeom>
          <a:noFill/>
          <a:ln w="9525">
            <a:noFill/>
            <a:miter lim="800000"/>
            <a:headEnd/>
            <a:tailEnd/>
          </a:ln>
        </p:spPr>
        <p:txBody>
          <a:bodyPr>
            <a:prstTxWarp prst="textNoShape">
              <a:avLst/>
            </a:prstTxWarp>
            <a:spAutoFit/>
          </a:bodyPr>
          <a:lstStyle/>
          <a:p>
            <a:r>
              <a:rPr lang="en-US" sz="2400"/>
              <a:t>Watch sound off, generate a list of possible words and phrases. Read script, circle any words, write possible title. View again. Expand list of vocabulary based on video. </a:t>
            </a:r>
          </a:p>
        </p:txBody>
      </p:sp>
      <p:sp>
        <p:nvSpPr>
          <p:cNvPr id="8" name="TextBox 7"/>
          <p:cNvSpPr txBox="1">
            <a:spLocks noChangeArrowheads="1"/>
          </p:cNvSpPr>
          <p:nvPr/>
        </p:nvSpPr>
        <p:spPr bwMode="auto">
          <a:xfrm>
            <a:off x="2184400" y="3255963"/>
            <a:ext cx="6502400" cy="1570037"/>
          </a:xfrm>
          <a:prstGeom prst="rect">
            <a:avLst/>
          </a:prstGeom>
          <a:noFill/>
          <a:ln w="9525">
            <a:noFill/>
            <a:miter lim="800000"/>
            <a:headEnd/>
            <a:tailEnd/>
          </a:ln>
        </p:spPr>
        <p:txBody>
          <a:bodyPr>
            <a:prstTxWarp prst="textNoShape">
              <a:avLst/>
            </a:prstTxWarp>
            <a:spAutoFit/>
          </a:bodyPr>
          <a:lstStyle/>
          <a:p>
            <a:r>
              <a:rPr lang="en-US" sz="2400"/>
              <a:t>Give each student an image. Use inner-outer circles. Tell students to ask and answer questions about the images they hold and talk until they find something in common. Rotate.</a:t>
            </a:r>
          </a:p>
        </p:txBody>
      </p:sp>
      <p:sp>
        <p:nvSpPr>
          <p:cNvPr id="10" name="TextBox 9"/>
          <p:cNvSpPr txBox="1">
            <a:spLocks noChangeArrowheads="1"/>
          </p:cNvSpPr>
          <p:nvPr/>
        </p:nvSpPr>
        <p:spPr bwMode="auto">
          <a:xfrm>
            <a:off x="2184400" y="5027760"/>
            <a:ext cx="6502400" cy="1200150"/>
          </a:xfrm>
          <a:prstGeom prst="rect">
            <a:avLst/>
          </a:prstGeom>
          <a:noFill/>
          <a:ln w="9525">
            <a:noFill/>
            <a:miter lim="800000"/>
            <a:headEnd/>
            <a:tailEnd/>
          </a:ln>
        </p:spPr>
        <p:txBody>
          <a:bodyPr>
            <a:prstTxWarp prst="textNoShape">
              <a:avLst/>
            </a:prstTxWarp>
            <a:spAutoFit/>
          </a:bodyPr>
          <a:lstStyle/>
          <a:p>
            <a:r>
              <a:rPr lang="en-US" sz="2400"/>
              <a:t>Create a padlet or use post-its to allow students to post sentences showing what they do to have some balance in their life. </a:t>
            </a:r>
          </a:p>
        </p:txBody>
      </p:sp>
      <p:sp>
        <p:nvSpPr>
          <p:cNvPr id="11" name="Slide Number Placeholder 10"/>
          <p:cNvSpPr>
            <a:spLocks noGrp="1"/>
          </p:cNvSpPr>
          <p:nvPr>
            <p:ph type="sldNum" sz="quarter" idx="12"/>
          </p:nvPr>
        </p:nvSpPr>
        <p:spPr/>
        <p:txBody>
          <a:bodyPr>
            <a:normAutofit fontScale="85000" lnSpcReduction="20000"/>
          </a:bodyPr>
          <a:lstStyle/>
          <a:p>
            <a:fld id="{74C2F60E-34D8-DD42-93FD-7BD7AE432328}" type="slidenum">
              <a:rPr lang="en-US"/>
              <a:pPr/>
              <a:t>21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Performance Assessment</a:t>
            </a:r>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22</a:t>
            </a:fld>
            <a:endParaRPr lang="en-US"/>
          </a:p>
        </p:txBody>
      </p:sp>
      <p:pic>
        <p:nvPicPr>
          <p:cNvPr id="5" name="Picture 4" descr="Screen Shot 2014-08-18 at 12.15.49 PM.png"/>
          <p:cNvPicPr>
            <a:picLocks noChangeAspect="1"/>
          </p:cNvPicPr>
          <p:nvPr/>
        </p:nvPicPr>
        <p:blipFill>
          <a:blip r:embed="rId2"/>
          <a:stretch>
            <a:fillRect/>
          </a:stretch>
        </p:blipFill>
        <p:spPr>
          <a:xfrm>
            <a:off x="393700" y="1920705"/>
            <a:ext cx="8369300" cy="3810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2"/>
        </a:solidFill>
        <a:effectLst/>
      </p:bgPr>
    </p:bg>
    <p:spTree>
      <p:nvGrpSpPr>
        <p:cNvPr id="1" name=""/>
        <p:cNvGrpSpPr/>
        <p:nvPr/>
      </p:nvGrpSpPr>
      <p:grpSpPr>
        <a:xfrm>
          <a:off x="0" y="0"/>
          <a:ext cx="0" cy="0"/>
          <a:chOff x="0" y="0"/>
          <a:chExt cx="0" cy="0"/>
        </a:xfrm>
      </p:grpSpPr>
      <p:pic>
        <p:nvPicPr>
          <p:cNvPr id="4" name="Content Placeholder 3"/>
          <p:cNvPicPr>
            <a:picLocks/>
          </p:cNvPicPr>
          <p:nvPr/>
        </p:nvPicPr>
        <p:blipFill rotWithShape="1">
          <a:blip r:embed="rId2"/>
          <a:srcRect t="4171" r="4657" b="9532"/>
          <a:stretch/>
        </p:blipFill>
        <p:spPr>
          <a:xfrm>
            <a:off x="1693578" y="821979"/>
            <a:ext cx="5614416" cy="5449824"/>
          </a:xfrm>
          <a:prstGeom prst="rect">
            <a:avLst/>
          </a:prstGeom>
          <a:effectLst>
            <a:outerShdw blurRad="50800" dir="14400000">
              <a:srgbClr val="000000">
                <a:alpha val="40000"/>
              </a:srgbClr>
            </a:outerShdw>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Mindset for Lesson Design</a:t>
            </a:r>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24</a:t>
            </a:fld>
            <a:endParaRPr lang="en-US"/>
          </a:p>
        </p:txBody>
      </p:sp>
      <p:sp>
        <p:nvSpPr>
          <p:cNvPr id="5" name="Content Placeholder 4"/>
          <p:cNvSpPr>
            <a:spLocks noGrp="1"/>
          </p:cNvSpPr>
          <p:nvPr>
            <p:ph sz="quarter" idx="1"/>
          </p:nvPr>
        </p:nvSpPr>
        <p:spPr/>
        <p:txBody>
          <a:bodyPr/>
          <a:lstStyle/>
          <a:p>
            <a:pPr marL="0" indent="0">
              <a:buNone/>
            </a:pPr>
            <a:r>
              <a:rPr lang="en-US"/>
              <a:t>Key Considerations:</a:t>
            </a:r>
          </a:p>
          <a:p>
            <a:pPr marL="182880" indent="182880">
              <a:buFont typeface="Wingdings" charset="2"/>
              <a:buChar char="Ø"/>
            </a:pPr>
            <a:r>
              <a:rPr lang="en-US"/>
              <a:t>  Focus on the modes</a:t>
            </a:r>
          </a:p>
          <a:p>
            <a:pPr marL="182880" indent="182880">
              <a:buFont typeface="Wingdings" charset="2"/>
              <a:buChar char="Ø"/>
            </a:pPr>
            <a:r>
              <a:rPr lang="en-US"/>
              <a:t>  Primacy-recency learning cycle</a:t>
            </a:r>
          </a:p>
          <a:p>
            <a:pPr marL="182880" indent="182880">
              <a:buFont typeface="Wingdings" charset="2"/>
              <a:buChar char="Ø"/>
            </a:pPr>
            <a:r>
              <a:rPr lang="en-US"/>
              <a:t>  90%+ use of target language</a:t>
            </a:r>
          </a:p>
          <a:p>
            <a:pPr marL="182880" indent="182880">
              <a:buFont typeface="Wingdings" charset="2"/>
              <a:buChar char="Ø"/>
            </a:pPr>
            <a:r>
              <a:rPr lang="en-US"/>
              <a:t>  Comprehensible input </a:t>
            </a:r>
          </a:p>
          <a:p>
            <a:pPr marL="182880" indent="182880">
              <a:buFont typeface="Wingdings" charset="2"/>
              <a:buChar char="Ø"/>
            </a:pPr>
            <a:r>
              <a:rPr lang="en-US"/>
              <a:t>  Planning for transitions</a:t>
            </a:r>
          </a:p>
          <a:p>
            <a:pPr marL="182880" indent="182880">
              <a:buFont typeface="Wingdings" charset="2"/>
              <a:buChar char="Ø"/>
            </a:pPr>
            <a:r>
              <a:rPr lang="en-US"/>
              <a:t>  Enhance Retention and Transfer (Homework)</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5057775" y="2209800"/>
            <a:ext cx="3124200" cy="2468563"/>
          </a:xfrm>
          <a:prstGeom prst="rect">
            <a:avLst/>
          </a:prstGeom>
          <a:noFill/>
          <a:ln w="9525">
            <a:noFill/>
            <a:miter lim="800000"/>
            <a:headEnd/>
            <a:tailEnd/>
          </a:ln>
        </p:spPr>
        <p:txBody>
          <a:bodyPr wrap="none">
            <a:prstTxWarp prst="textNoShape">
              <a:avLst/>
            </a:prstTxWarp>
            <a:spAutoFit/>
          </a:bodyPr>
          <a:lstStyle/>
          <a:p>
            <a:pPr eaLnBrk="1" hangingPunct="1">
              <a:lnSpc>
                <a:spcPct val="90000"/>
              </a:lnSpc>
              <a:spcBef>
                <a:spcPct val="20000"/>
              </a:spcBef>
            </a:pPr>
            <a:r>
              <a:rPr lang="en-US" sz="4400" i="1">
                <a:solidFill>
                  <a:schemeClr val="tx2"/>
                </a:solidFill>
              </a:rPr>
              <a:t>what occurs </a:t>
            </a:r>
          </a:p>
          <a:p>
            <a:pPr eaLnBrk="1" hangingPunct="1">
              <a:lnSpc>
                <a:spcPct val="90000"/>
              </a:lnSpc>
              <a:spcBef>
                <a:spcPct val="20000"/>
              </a:spcBef>
            </a:pPr>
            <a:r>
              <a:rPr lang="en-US" sz="4400" i="1">
                <a:solidFill>
                  <a:schemeClr val="tx2"/>
                </a:solidFill>
                <a:latin typeface="Calibri" pitchFamily="-1" charset="0"/>
                <a:ea typeface="Calibri" pitchFamily="-1" charset="0"/>
                <a:cs typeface="Calibri" pitchFamily="-1" charset="0"/>
              </a:rPr>
              <a:t>outside</a:t>
            </a:r>
            <a:r>
              <a:rPr lang="en-US" sz="4400" i="1">
                <a:solidFill>
                  <a:schemeClr val="tx2"/>
                </a:solidFill>
              </a:rPr>
              <a:t> the </a:t>
            </a:r>
          </a:p>
          <a:p>
            <a:pPr eaLnBrk="1" hangingPunct="1">
              <a:lnSpc>
                <a:spcPct val="90000"/>
              </a:lnSpc>
              <a:spcBef>
                <a:spcPct val="20000"/>
              </a:spcBef>
            </a:pPr>
            <a:r>
              <a:rPr lang="en-US" sz="4400" i="1">
                <a:solidFill>
                  <a:schemeClr val="tx2"/>
                </a:solidFill>
              </a:rPr>
              <a:t>head.</a:t>
            </a:r>
            <a:endParaRPr lang="en-US" sz="3600">
              <a:solidFill>
                <a:schemeClr val="tx2"/>
              </a:solidFill>
            </a:endParaRPr>
          </a:p>
          <a:p>
            <a:endParaRPr lang="en-US">
              <a:solidFill>
                <a:schemeClr val="hlink"/>
              </a:solidFill>
            </a:endParaRPr>
          </a:p>
        </p:txBody>
      </p:sp>
      <p:pic>
        <p:nvPicPr>
          <p:cNvPr id="55299" name="Picture 3"/>
          <p:cNvPicPr>
            <a:picLocks noChangeAspect="1" noChangeArrowheads="1"/>
          </p:cNvPicPr>
          <p:nvPr/>
        </p:nvPicPr>
        <p:blipFill>
          <a:blip r:embed="rId4"/>
          <a:srcRect/>
          <a:stretch>
            <a:fillRect/>
          </a:stretch>
        </p:blipFill>
        <p:spPr bwMode="auto">
          <a:xfrm>
            <a:off x="1219200" y="1879600"/>
            <a:ext cx="2376488" cy="3097213"/>
          </a:xfrm>
          <a:prstGeom prst="rect">
            <a:avLst/>
          </a:prstGeom>
          <a:noFill/>
          <a:ln w="9525">
            <a:noFill/>
            <a:miter lim="800000"/>
            <a:headEnd/>
            <a:tailEnd/>
          </a:ln>
        </p:spPr>
      </p:pic>
      <p:sp>
        <p:nvSpPr>
          <p:cNvPr id="55300" name="Rectangle 4"/>
          <p:cNvSpPr>
            <a:spLocks noGrp="1" noChangeArrowheads="1"/>
          </p:cNvSpPr>
          <p:nvPr>
            <p:ph type="title"/>
          </p:nvPr>
        </p:nvSpPr>
        <p:spPr>
          <a:xfrm>
            <a:off x="762000" y="236016"/>
            <a:ext cx="7772400" cy="1143000"/>
          </a:xfrm>
        </p:spPr>
        <p:txBody>
          <a:bodyPr/>
          <a:lstStyle/>
          <a:p>
            <a:pPr eaLnBrk="1" hangingPunct="1"/>
            <a:r>
              <a:rPr lang="en-US">
                <a:latin typeface="Calibri" pitchFamily="-1" charset="0"/>
                <a:ea typeface="Calibri" pitchFamily="-1" charset="0"/>
                <a:cs typeface="Calibri" pitchFamily="-1" charset="0"/>
              </a:rPr>
              <a:t>Teaching is ……</a:t>
            </a:r>
          </a:p>
        </p:txBody>
      </p:sp>
      <p:sp>
        <p:nvSpPr>
          <p:cNvPr id="7" name="Footer Placeholder 6"/>
          <p:cNvSpPr>
            <a:spLocks noGrp="1"/>
          </p:cNvSpPr>
          <p:nvPr>
            <p:ph type="ftr" sz="quarter" idx="11"/>
          </p:nvPr>
        </p:nvSpPr>
        <p:spPr/>
        <p:txBody>
          <a:bodyPr/>
          <a:lstStyle/>
          <a:p>
            <a:r>
              <a:rPr lang="en-US"/>
              <a:t>Laura Terrill, ACTFL ISD 622, 2014</a:t>
            </a:r>
          </a:p>
        </p:txBody>
      </p:sp>
      <p:sp>
        <p:nvSpPr>
          <p:cNvPr id="55302" name="Text Box 5"/>
          <p:cNvSpPr txBox="1">
            <a:spLocks noChangeArrowheads="1"/>
          </p:cNvSpPr>
          <p:nvPr/>
        </p:nvSpPr>
        <p:spPr bwMode="auto">
          <a:xfrm>
            <a:off x="6723063" y="4300538"/>
            <a:ext cx="1058862" cy="307975"/>
          </a:xfrm>
          <a:prstGeom prst="rect">
            <a:avLst/>
          </a:prstGeom>
          <a:noFill/>
          <a:ln w="9525">
            <a:noFill/>
            <a:miter lim="800000"/>
            <a:headEnd/>
            <a:tailEnd/>
          </a:ln>
        </p:spPr>
        <p:txBody>
          <a:bodyPr wrap="none">
            <a:prstTxWarp prst="textNoShape">
              <a:avLst/>
            </a:prstTxWarp>
            <a:spAutoFit/>
          </a:bodyPr>
          <a:lstStyle/>
          <a:p>
            <a:r>
              <a:rPr lang="en-US" sz="1400">
                <a:solidFill>
                  <a:schemeClr val="tx2"/>
                </a:solidFill>
              </a:rPr>
              <a:t>Ruby Payne</a:t>
            </a:r>
            <a:endParaRPr lang="en-US"/>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25</a:t>
            </a:fld>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ssolve">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5137150" y="2209800"/>
            <a:ext cx="3333750" cy="2560638"/>
          </a:xfrm>
          <a:prstGeom prst="rect">
            <a:avLst/>
          </a:prstGeom>
          <a:noFill/>
          <a:ln w="9525">
            <a:noFill/>
            <a:miter lim="800000"/>
            <a:headEnd/>
            <a:tailEnd/>
          </a:ln>
        </p:spPr>
        <p:txBody>
          <a:bodyPr wrap="none">
            <a:prstTxWarp prst="textNoShape">
              <a:avLst/>
            </a:prstTxWarp>
            <a:spAutoFit/>
          </a:bodyPr>
          <a:lstStyle/>
          <a:p>
            <a:pPr eaLnBrk="1" hangingPunct="1">
              <a:lnSpc>
                <a:spcPct val="90000"/>
              </a:lnSpc>
              <a:spcBef>
                <a:spcPct val="20000"/>
              </a:spcBef>
            </a:pPr>
            <a:r>
              <a:rPr lang="en-US" sz="4400" i="1">
                <a:solidFill>
                  <a:schemeClr val="tx2"/>
                </a:solidFill>
              </a:rPr>
              <a:t>what occurs </a:t>
            </a:r>
          </a:p>
          <a:p>
            <a:pPr eaLnBrk="1" hangingPunct="1">
              <a:lnSpc>
                <a:spcPct val="90000"/>
              </a:lnSpc>
              <a:spcBef>
                <a:spcPct val="20000"/>
              </a:spcBef>
            </a:pPr>
            <a:r>
              <a:rPr lang="en-US" sz="4400" i="1">
                <a:solidFill>
                  <a:schemeClr val="tx2"/>
                </a:solidFill>
              </a:rPr>
              <a:t>inside the </a:t>
            </a:r>
          </a:p>
          <a:p>
            <a:pPr eaLnBrk="1" hangingPunct="1">
              <a:lnSpc>
                <a:spcPct val="90000"/>
              </a:lnSpc>
              <a:spcBef>
                <a:spcPct val="20000"/>
              </a:spcBef>
            </a:pPr>
            <a:r>
              <a:rPr lang="en-US" sz="4400" i="1">
                <a:solidFill>
                  <a:schemeClr val="tx2"/>
                </a:solidFill>
              </a:rPr>
              <a:t>head.</a:t>
            </a:r>
            <a:endParaRPr lang="en-US" sz="3600">
              <a:solidFill>
                <a:schemeClr val="tx2"/>
              </a:solidFill>
            </a:endParaRPr>
          </a:p>
          <a:p>
            <a:endParaRPr lang="en-US">
              <a:solidFill>
                <a:schemeClr val="hlink"/>
              </a:solidFill>
            </a:endParaRPr>
          </a:p>
        </p:txBody>
      </p:sp>
      <p:sp>
        <p:nvSpPr>
          <p:cNvPr id="57347" name="Rectangle 4"/>
          <p:cNvSpPr>
            <a:spLocks noGrp="1" noChangeArrowheads="1"/>
          </p:cNvSpPr>
          <p:nvPr>
            <p:ph type="title"/>
          </p:nvPr>
        </p:nvSpPr>
        <p:spPr>
          <a:xfrm>
            <a:off x="491072" y="169342"/>
            <a:ext cx="7772400" cy="1143000"/>
          </a:xfrm>
        </p:spPr>
        <p:txBody>
          <a:bodyPr/>
          <a:lstStyle/>
          <a:p>
            <a:pPr eaLnBrk="1" hangingPunct="1"/>
            <a:r>
              <a:rPr lang="en-US" smtClean="0">
                <a:latin typeface="Calibri" pitchFamily="-1" charset="0"/>
                <a:ea typeface="Calibri" pitchFamily="-1" charset="0"/>
                <a:cs typeface="Calibri" pitchFamily="-1" charset="0"/>
              </a:rPr>
              <a:t>Learning is ……</a:t>
            </a:r>
          </a:p>
        </p:txBody>
      </p:sp>
      <p:sp>
        <p:nvSpPr>
          <p:cNvPr id="8" name="Footer Placeholder 7"/>
          <p:cNvSpPr>
            <a:spLocks noGrp="1"/>
          </p:cNvSpPr>
          <p:nvPr>
            <p:ph type="ftr" sz="quarter" idx="11"/>
          </p:nvPr>
        </p:nvSpPr>
        <p:spPr/>
        <p:txBody>
          <a:bodyPr/>
          <a:lstStyle/>
          <a:p>
            <a:r>
              <a:rPr lang="en-US"/>
              <a:t>Laura Terrill, ACTFL ISD 622, 2014</a:t>
            </a:r>
          </a:p>
        </p:txBody>
      </p:sp>
      <p:sp>
        <p:nvSpPr>
          <p:cNvPr id="57349" name="Text Box 5"/>
          <p:cNvSpPr txBox="1">
            <a:spLocks noChangeArrowheads="1"/>
          </p:cNvSpPr>
          <p:nvPr/>
        </p:nvSpPr>
        <p:spPr bwMode="auto">
          <a:xfrm>
            <a:off x="6881813" y="4341813"/>
            <a:ext cx="1152525" cy="304800"/>
          </a:xfrm>
          <a:prstGeom prst="rect">
            <a:avLst/>
          </a:prstGeom>
          <a:noFill/>
          <a:ln w="9525">
            <a:noFill/>
            <a:miter lim="800000"/>
            <a:headEnd/>
            <a:tailEnd/>
          </a:ln>
        </p:spPr>
        <p:txBody>
          <a:bodyPr wrap="none">
            <a:prstTxWarp prst="textNoShape">
              <a:avLst/>
            </a:prstTxWarp>
            <a:spAutoFit/>
          </a:bodyPr>
          <a:lstStyle/>
          <a:p>
            <a:r>
              <a:rPr lang="en-US" sz="1400">
                <a:solidFill>
                  <a:schemeClr val="tx2"/>
                </a:solidFill>
              </a:rPr>
              <a:t>Ruby Payne</a:t>
            </a:r>
            <a:endParaRPr lang="en-US"/>
          </a:p>
        </p:txBody>
      </p:sp>
      <p:pic>
        <p:nvPicPr>
          <p:cNvPr id="57350" name="Picture 4" descr="right brain"/>
          <p:cNvPicPr>
            <a:picLocks noChangeAspect="1" noChangeArrowheads="1"/>
          </p:cNvPicPr>
          <p:nvPr/>
        </p:nvPicPr>
        <p:blipFill>
          <a:blip r:embed="rId4"/>
          <a:srcRect/>
          <a:stretch>
            <a:fillRect/>
          </a:stretch>
        </p:blipFill>
        <p:spPr bwMode="auto">
          <a:xfrm>
            <a:off x="381000" y="2111375"/>
            <a:ext cx="4195763" cy="3146425"/>
          </a:xfrm>
          <a:prstGeom prst="rect">
            <a:avLst/>
          </a:prstGeom>
          <a:noFill/>
          <a:ln w="9525">
            <a:noFill/>
            <a:miter lim="800000"/>
            <a:headEnd/>
            <a:tailEnd/>
          </a:ln>
        </p:spPr>
      </p:pic>
      <p:sp>
        <p:nvSpPr>
          <p:cNvPr id="57351" name="TextBox 6"/>
          <p:cNvSpPr txBox="1">
            <a:spLocks noChangeArrowheads="1"/>
          </p:cNvSpPr>
          <p:nvPr/>
        </p:nvSpPr>
        <p:spPr bwMode="auto">
          <a:xfrm>
            <a:off x="374650" y="4965700"/>
            <a:ext cx="1901825" cy="307975"/>
          </a:xfrm>
          <a:prstGeom prst="rect">
            <a:avLst/>
          </a:prstGeom>
          <a:noFill/>
          <a:ln w="9525">
            <a:noFill/>
            <a:miter lim="800000"/>
            <a:headEnd/>
            <a:tailEnd/>
          </a:ln>
        </p:spPr>
        <p:txBody>
          <a:bodyPr wrap="none">
            <a:prstTxWarp prst="textNoShape">
              <a:avLst/>
            </a:prstTxWarp>
            <a:spAutoFit/>
          </a:bodyPr>
          <a:lstStyle/>
          <a:p>
            <a:r>
              <a:rPr lang="en-US" sz="1400">
                <a:solidFill>
                  <a:schemeClr val="bg1"/>
                </a:solidFill>
              </a:rPr>
              <a:t>image: artsjournal.com</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26</a:t>
            </a:fld>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dissolv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357188" y="2868613"/>
            <a:ext cx="1557337" cy="830262"/>
          </a:xfrm>
          <a:prstGeom prst="rect">
            <a:avLst/>
          </a:prstGeom>
          <a:noFill/>
          <a:ln w="9525">
            <a:noFill/>
            <a:miter lim="800000"/>
            <a:headEnd/>
            <a:tailEnd/>
          </a:ln>
        </p:spPr>
        <p:txBody>
          <a:bodyPr wrap="none">
            <a:prstTxWarp prst="textNoShape">
              <a:avLst/>
            </a:prstTxWarp>
            <a:spAutoFit/>
          </a:bodyPr>
          <a:lstStyle/>
          <a:p>
            <a:r>
              <a:rPr lang="en-US">
                <a:solidFill>
                  <a:srgbClr val="000000"/>
                </a:solidFill>
              </a:rPr>
              <a:t>Degree of </a:t>
            </a:r>
          </a:p>
          <a:p>
            <a:r>
              <a:rPr lang="en-US">
                <a:solidFill>
                  <a:srgbClr val="000000"/>
                </a:solidFill>
              </a:rPr>
              <a:t>Retention</a:t>
            </a:r>
          </a:p>
        </p:txBody>
      </p:sp>
      <p:sp>
        <p:nvSpPr>
          <p:cNvPr id="113667" name="Text Box 3"/>
          <p:cNvSpPr txBox="1">
            <a:spLocks noChangeArrowheads="1"/>
          </p:cNvSpPr>
          <p:nvPr/>
        </p:nvSpPr>
        <p:spPr bwMode="auto">
          <a:xfrm>
            <a:off x="4056063" y="5940425"/>
            <a:ext cx="2344737" cy="461963"/>
          </a:xfrm>
          <a:prstGeom prst="rect">
            <a:avLst/>
          </a:prstGeom>
          <a:noFill/>
          <a:ln w="9525">
            <a:noFill/>
            <a:miter lim="800000"/>
            <a:headEnd/>
            <a:tailEnd/>
          </a:ln>
        </p:spPr>
        <p:txBody>
          <a:bodyPr wrap="none">
            <a:prstTxWarp prst="textNoShape">
              <a:avLst/>
            </a:prstTxWarp>
            <a:spAutoFit/>
          </a:bodyPr>
          <a:lstStyle/>
          <a:p>
            <a:r>
              <a:rPr lang="en-US">
                <a:solidFill>
                  <a:srgbClr val="000000"/>
                </a:solidFill>
              </a:rPr>
              <a:t>Time in Minutes</a:t>
            </a:r>
          </a:p>
        </p:txBody>
      </p:sp>
      <p:sp>
        <p:nvSpPr>
          <p:cNvPr id="113668" name="Rectangle 4"/>
          <p:cNvSpPr>
            <a:spLocks noGrp="1" noChangeArrowheads="1"/>
          </p:cNvSpPr>
          <p:nvPr>
            <p:ph type="title"/>
          </p:nvPr>
        </p:nvSpPr>
        <p:spPr/>
        <p:txBody>
          <a:bodyPr/>
          <a:lstStyle/>
          <a:p>
            <a:r>
              <a:rPr lang="en-US">
                <a:solidFill>
                  <a:schemeClr val="tx1"/>
                </a:solidFill>
              </a:rPr>
              <a:t>Primacy-Recency</a:t>
            </a:r>
          </a:p>
        </p:txBody>
      </p:sp>
      <p:sp>
        <p:nvSpPr>
          <p:cNvPr id="113671" name="Footer Placeholder 7"/>
          <p:cNvSpPr>
            <a:spLocks noGrp="1"/>
          </p:cNvSpPr>
          <p:nvPr>
            <p:ph type="ftr" sz="quarter" idx="11"/>
          </p:nvPr>
        </p:nvSpPr>
        <p:spPr/>
        <p:txBody>
          <a:bodyPr/>
          <a:lstStyle/>
          <a:p>
            <a:r>
              <a:rPr lang="en-US" smtClean="0"/>
              <a:t>Laura Terrill, HEB 2014</a:t>
            </a:r>
          </a:p>
        </p:txBody>
      </p:sp>
      <p:pic>
        <p:nvPicPr>
          <p:cNvPr id="113669" name="Picture 5"/>
          <p:cNvPicPr>
            <a:picLocks noChangeAspect="1" noChangeArrowheads="1"/>
          </p:cNvPicPr>
          <p:nvPr/>
        </p:nvPicPr>
        <p:blipFill>
          <a:blip r:embed="rId3"/>
          <a:srcRect/>
          <a:stretch>
            <a:fillRect/>
          </a:stretch>
        </p:blipFill>
        <p:spPr bwMode="auto">
          <a:xfrm>
            <a:off x="1966913" y="1785584"/>
            <a:ext cx="6491287" cy="4270375"/>
          </a:xfrm>
          <a:prstGeom prst="rect">
            <a:avLst/>
          </a:prstGeom>
          <a:noFill/>
          <a:ln w="9525">
            <a:noFill/>
            <a:miter lim="800000"/>
            <a:headEnd/>
            <a:tailEnd/>
          </a:ln>
        </p:spPr>
      </p:pic>
      <p:sp>
        <p:nvSpPr>
          <p:cNvPr id="113670" name="TextBox 5"/>
          <p:cNvSpPr txBox="1">
            <a:spLocks noChangeArrowheads="1"/>
          </p:cNvSpPr>
          <p:nvPr/>
        </p:nvSpPr>
        <p:spPr bwMode="auto">
          <a:xfrm>
            <a:off x="6781800" y="6324600"/>
            <a:ext cx="2055813" cy="338138"/>
          </a:xfrm>
          <a:prstGeom prst="rect">
            <a:avLst/>
          </a:prstGeom>
          <a:noFill/>
          <a:ln w="9525">
            <a:noFill/>
            <a:miter lim="800000"/>
            <a:headEnd/>
            <a:tailEnd/>
          </a:ln>
        </p:spPr>
        <p:txBody>
          <a:bodyPr wrap="none">
            <a:prstTxWarp prst="textNoShape">
              <a:avLst/>
            </a:prstTxWarp>
            <a:spAutoFit/>
          </a:bodyPr>
          <a:lstStyle/>
          <a:p>
            <a:r>
              <a:rPr lang="en-US" sz="1600">
                <a:solidFill>
                  <a:srgbClr val="000000"/>
                </a:solidFill>
              </a:rPr>
              <a:t>Adapted from Sousa</a:t>
            </a:r>
          </a:p>
        </p:txBody>
      </p:sp>
      <p:sp>
        <p:nvSpPr>
          <p:cNvPr id="10" name="TextBox 9"/>
          <p:cNvSpPr txBox="1">
            <a:spLocks noChangeArrowheads="1"/>
          </p:cNvSpPr>
          <p:nvPr/>
        </p:nvSpPr>
        <p:spPr bwMode="auto">
          <a:xfrm>
            <a:off x="723900" y="3778250"/>
            <a:ext cx="2095500" cy="1016000"/>
          </a:xfrm>
          <a:prstGeom prst="rect">
            <a:avLst/>
          </a:prstGeom>
          <a:noFill/>
          <a:ln w="57150">
            <a:solidFill>
              <a:srgbClr val="ED515C"/>
            </a:solidFill>
            <a:round/>
            <a:headEnd/>
            <a:tailEnd/>
          </a:ln>
        </p:spPr>
        <p:txBody>
          <a:bodyPr wrap="none">
            <a:prstTxWarp prst="textNoShape">
              <a:avLst/>
            </a:prstTxWarp>
            <a:spAutoFit/>
          </a:bodyPr>
          <a:lstStyle/>
          <a:p>
            <a:pPr algn="ctr"/>
            <a:r>
              <a:rPr lang="en-US" sz="2000" b="1">
                <a:solidFill>
                  <a:srgbClr val="000000"/>
                </a:solidFill>
                <a:ea typeface="Times New Roman" pitchFamily="-101" charset="0"/>
                <a:cs typeface="Times New Roman" pitchFamily="-101" charset="0"/>
              </a:rPr>
              <a:t>Gain Attention /</a:t>
            </a:r>
          </a:p>
          <a:p>
            <a:pPr algn="ctr"/>
            <a:r>
              <a:rPr lang="en-US" sz="2000" b="1">
                <a:solidFill>
                  <a:srgbClr val="000000"/>
                </a:solidFill>
                <a:ea typeface="Times New Roman" pitchFamily="-101" charset="0"/>
                <a:cs typeface="Times New Roman" pitchFamily="-101" charset="0"/>
              </a:rPr>
              <a:t>Activate Prior</a:t>
            </a:r>
          </a:p>
          <a:p>
            <a:pPr algn="ctr"/>
            <a:r>
              <a:rPr lang="en-US" sz="2000" b="1">
                <a:solidFill>
                  <a:srgbClr val="000000"/>
                </a:solidFill>
                <a:ea typeface="Times New Roman" pitchFamily="-101" charset="0"/>
                <a:cs typeface="Times New Roman" pitchFamily="-101" charset="0"/>
              </a:rPr>
              <a:t>Knowledge</a:t>
            </a:r>
            <a:endParaRPr lang="en-US" sz="2000" b="1">
              <a:solidFill>
                <a:srgbClr val="000000"/>
              </a:solidFill>
            </a:endParaRPr>
          </a:p>
        </p:txBody>
      </p:sp>
      <p:sp>
        <p:nvSpPr>
          <p:cNvPr id="11" name="TextBox 10"/>
          <p:cNvSpPr txBox="1">
            <a:spLocks noChangeArrowheads="1"/>
          </p:cNvSpPr>
          <p:nvPr/>
        </p:nvSpPr>
        <p:spPr bwMode="auto">
          <a:xfrm>
            <a:off x="2822575" y="2932113"/>
            <a:ext cx="2151063" cy="461962"/>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rPr>
              <a:t>Provide Input</a:t>
            </a:r>
          </a:p>
        </p:txBody>
      </p:sp>
      <p:sp>
        <p:nvSpPr>
          <p:cNvPr id="12" name="TextBox 11"/>
          <p:cNvSpPr txBox="1">
            <a:spLocks noChangeArrowheads="1"/>
          </p:cNvSpPr>
          <p:nvPr/>
        </p:nvSpPr>
        <p:spPr bwMode="auto">
          <a:xfrm>
            <a:off x="5640388" y="3511550"/>
            <a:ext cx="3057525" cy="831850"/>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ea typeface="Times New Roman" pitchFamily="-101" charset="0"/>
                <a:cs typeface="Times New Roman" pitchFamily="-101" charset="0"/>
              </a:rPr>
              <a:t>Elicit Performance / </a:t>
            </a:r>
          </a:p>
          <a:p>
            <a:r>
              <a:rPr lang="en-US" b="1">
                <a:solidFill>
                  <a:srgbClr val="000000"/>
                </a:solidFill>
                <a:ea typeface="Times New Roman" pitchFamily="-101" charset="0"/>
                <a:cs typeface="Times New Roman" pitchFamily="-101" charset="0"/>
              </a:rPr>
              <a:t>Provide Feedback</a:t>
            </a:r>
            <a:endParaRPr lang="en-US" b="1">
              <a:solidFill>
                <a:srgbClr val="000000"/>
              </a:solidFill>
            </a:endParaRPr>
          </a:p>
        </p:txBody>
      </p:sp>
      <p:sp>
        <p:nvSpPr>
          <p:cNvPr id="13" name="Slide Number Placeholder 12"/>
          <p:cNvSpPr>
            <a:spLocks noGrp="1"/>
          </p:cNvSpPr>
          <p:nvPr>
            <p:ph type="sldNum" sz="quarter" idx="12"/>
          </p:nvPr>
        </p:nvSpPr>
        <p:spPr/>
        <p:txBody>
          <a:bodyPr>
            <a:normAutofit fontScale="85000" lnSpcReduction="20000"/>
          </a:bodyPr>
          <a:lstStyle/>
          <a:p>
            <a:fld id="{74C2F60E-34D8-DD42-93FD-7BD7AE432328}" type="slidenum">
              <a:rPr lang="en-US"/>
              <a:pPr/>
              <a:t>27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69314" name="Picture 2"/>
          <p:cNvPicPr>
            <a:picLocks noChangeAspect="1" noChangeArrowheads="1"/>
          </p:cNvPicPr>
          <p:nvPr/>
        </p:nvPicPr>
        <p:blipFill>
          <a:blip r:embed="rId3"/>
          <a:srcRect/>
          <a:stretch>
            <a:fillRect/>
          </a:stretch>
        </p:blipFill>
        <p:spPr bwMode="auto">
          <a:xfrm>
            <a:off x="3411538" y="2057400"/>
            <a:ext cx="2760662" cy="3692525"/>
          </a:xfrm>
          <a:prstGeom prst="rect">
            <a:avLst/>
          </a:prstGeom>
          <a:noFill/>
          <a:ln w="9525">
            <a:noFill/>
            <a:miter lim="800000"/>
            <a:headEnd/>
            <a:tailEnd/>
          </a:ln>
        </p:spPr>
      </p:pic>
      <p:sp>
        <p:nvSpPr>
          <p:cNvPr id="269315" name="Rectangle 3"/>
          <p:cNvSpPr>
            <a:spLocks noGrp="1" noChangeArrowheads="1"/>
          </p:cNvSpPr>
          <p:nvPr>
            <p:ph type="title"/>
          </p:nvPr>
        </p:nvSpPr>
        <p:spPr/>
        <p:txBody>
          <a:bodyPr/>
          <a:lstStyle/>
          <a:p>
            <a:r>
              <a:rPr lang="en-US"/>
              <a:t>Long-term memory</a:t>
            </a:r>
          </a:p>
        </p:txBody>
      </p:sp>
      <p:sp>
        <p:nvSpPr>
          <p:cNvPr id="269320" name="Footer Placeholder 8"/>
          <p:cNvSpPr>
            <a:spLocks noGrp="1"/>
          </p:cNvSpPr>
          <p:nvPr>
            <p:ph type="ftr" sz="quarter" idx="11"/>
          </p:nvPr>
        </p:nvSpPr>
        <p:spPr/>
        <p:txBody>
          <a:bodyPr/>
          <a:lstStyle/>
          <a:p>
            <a:r>
              <a:rPr lang="en-US"/>
              <a:t>Laura Terrill, HEB 2014</a:t>
            </a:r>
          </a:p>
        </p:txBody>
      </p:sp>
      <p:sp>
        <p:nvSpPr>
          <p:cNvPr id="110596" name="Text Box 4"/>
          <p:cNvSpPr txBox="1">
            <a:spLocks noChangeArrowheads="1"/>
          </p:cNvSpPr>
          <p:nvPr/>
        </p:nvSpPr>
        <p:spPr bwMode="auto">
          <a:xfrm>
            <a:off x="6638925" y="2463800"/>
            <a:ext cx="1938338" cy="641350"/>
          </a:xfrm>
          <a:prstGeom prst="rect">
            <a:avLst/>
          </a:prstGeom>
          <a:noFill/>
          <a:ln w="9525">
            <a:noFill/>
            <a:miter lim="800000"/>
            <a:headEnd/>
            <a:tailEnd/>
          </a:ln>
        </p:spPr>
        <p:txBody>
          <a:bodyPr wrap="none">
            <a:prstTxWarp prst="textNoShape">
              <a:avLst/>
            </a:prstTxWarp>
            <a:spAutoFit/>
          </a:bodyPr>
          <a:lstStyle/>
          <a:p>
            <a:pPr>
              <a:defRPr/>
            </a:pPr>
            <a:r>
              <a:rPr lang="en-US" sz="3600">
                <a:solidFill>
                  <a:schemeClr val="tx2"/>
                </a:solidFill>
                <a:latin typeface="Arial" pitchFamily="-84" charset="0"/>
                <a:ea typeface="ＭＳ Ｐゴシック" pitchFamily="-84" charset="-128"/>
                <a:cs typeface="ＭＳ Ｐゴシック" pitchFamily="-84" charset="-128"/>
              </a:rPr>
              <a:t>Meaning</a:t>
            </a:r>
            <a:endParaRPr lang="en-US" sz="3200">
              <a:solidFill>
                <a:schemeClr val="tx2"/>
              </a:solidFill>
              <a:latin typeface="Arial" pitchFamily="-84" charset="0"/>
              <a:ea typeface="ＭＳ Ｐゴシック" pitchFamily="-84" charset="-128"/>
              <a:cs typeface="ＭＳ Ｐゴシック" pitchFamily="-84" charset="-128"/>
            </a:endParaRPr>
          </a:p>
        </p:txBody>
      </p:sp>
      <p:sp>
        <p:nvSpPr>
          <p:cNvPr id="110597" name="Rectangle 5"/>
          <p:cNvSpPr>
            <a:spLocks noChangeArrowheads="1"/>
          </p:cNvSpPr>
          <p:nvPr/>
        </p:nvSpPr>
        <p:spPr bwMode="auto">
          <a:xfrm>
            <a:off x="838200" y="2463800"/>
            <a:ext cx="1481138" cy="1128713"/>
          </a:xfrm>
          <a:prstGeom prst="rect">
            <a:avLst/>
          </a:prstGeom>
          <a:noFill/>
          <a:ln w="9525">
            <a:noFill/>
            <a:miter lim="800000"/>
            <a:headEnd/>
            <a:tailEnd/>
          </a:ln>
        </p:spPr>
        <p:txBody>
          <a:bodyPr wrap="none">
            <a:prstTxWarp prst="textNoShape">
              <a:avLst/>
            </a:prstTxWarp>
            <a:spAutoFit/>
          </a:bodyPr>
          <a:lstStyle/>
          <a:p>
            <a:pPr>
              <a:defRPr/>
            </a:pPr>
            <a:r>
              <a:rPr lang="en-US" sz="3600">
                <a:solidFill>
                  <a:schemeClr val="tx2"/>
                </a:solidFill>
                <a:latin typeface="Arial" pitchFamily="-84" charset="0"/>
                <a:ea typeface="ＭＳ Ｐゴシック" pitchFamily="-84" charset="-128"/>
                <a:cs typeface="ＭＳ Ｐゴシック" pitchFamily="-84" charset="-128"/>
              </a:rPr>
              <a:t>Sense</a:t>
            </a:r>
          </a:p>
          <a:p>
            <a:pPr>
              <a:defRPr/>
            </a:pPr>
            <a:endParaRPr lang="en-US" sz="3200">
              <a:solidFill>
                <a:schemeClr val="tx2"/>
              </a:solidFill>
              <a:latin typeface="Arial" pitchFamily="-84" charset="0"/>
              <a:ea typeface="ＭＳ Ｐゴシック" pitchFamily="-84" charset="-128"/>
              <a:cs typeface="ＭＳ Ｐゴシック" pitchFamily="-84" charset="-128"/>
            </a:endParaRPr>
          </a:p>
        </p:txBody>
      </p:sp>
      <p:sp>
        <p:nvSpPr>
          <p:cNvPr id="110598" name="AutoShape 6"/>
          <p:cNvSpPr>
            <a:spLocks noChangeArrowheads="1"/>
          </p:cNvSpPr>
          <p:nvPr/>
        </p:nvSpPr>
        <p:spPr bwMode="auto">
          <a:xfrm>
            <a:off x="1752600" y="3352800"/>
            <a:ext cx="1371600" cy="833438"/>
          </a:xfrm>
          <a:prstGeom prst="curvedRightArrow">
            <a:avLst>
              <a:gd name="adj1" fmla="val 20000"/>
              <a:gd name="adj2" fmla="val 40000"/>
              <a:gd name="adj3" fmla="val 54857"/>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prstTxWarp prst="textNoShape">
              <a:avLst/>
            </a:prstTxWarp>
          </a:bodyPr>
          <a:lstStyle/>
          <a:p>
            <a:pPr>
              <a:defRPr/>
            </a:pPr>
            <a:endParaRPr lang="en-US">
              <a:solidFill>
                <a:schemeClr val="accent6">
                  <a:lumMod val="75000"/>
                </a:schemeClr>
              </a:solidFill>
              <a:latin typeface="Arial" pitchFamily="-84" charset="0"/>
              <a:ea typeface="ＭＳ Ｐゴシック" pitchFamily="-84" charset="-128"/>
              <a:cs typeface="ＭＳ Ｐゴシック" pitchFamily="-84" charset="-128"/>
            </a:endParaRPr>
          </a:p>
        </p:txBody>
      </p:sp>
      <p:sp>
        <p:nvSpPr>
          <p:cNvPr id="110599" name="AutoShape 7"/>
          <p:cNvSpPr>
            <a:spLocks noChangeArrowheads="1"/>
          </p:cNvSpPr>
          <p:nvPr/>
        </p:nvSpPr>
        <p:spPr bwMode="auto">
          <a:xfrm>
            <a:off x="5867400" y="3352800"/>
            <a:ext cx="1371600" cy="838200"/>
          </a:xfrm>
          <a:prstGeom prst="curvedLeftArrow">
            <a:avLst>
              <a:gd name="adj1" fmla="val 20000"/>
              <a:gd name="adj2" fmla="val 40000"/>
              <a:gd name="adj3" fmla="val 54545"/>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prstTxWarp prst="textNoShape">
              <a:avLst/>
            </a:prstTxWarp>
          </a:bodyPr>
          <a:lstStyle/>
          <a:p>
            <a:pPr>
              <a:defRPr/>
            </a:pPr>
            <a:endParaRPr lang="en-US">
              <a:solidFill>
                <a:schemeClr val="accent6">
                  <a:lumMod val="75000"/>
                </a:schemeClr>
              </a:solidFill>
              <a:latin typeface="Arial" pitchFamily="-84" charset="0"/>
              <a:ea typeface="ＭＳ Ｐゴシック" pitchFamily="-84" charset="-128"/>
              <a:cs typeface="ＭＳ Ｐゴシック" pitchFamily="-84" charset="-128"/>
            </a:endParaRP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28</a:t>
            </a:fld>
            <a:endParaRPr lang="en-US"/>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Text Box 3"/>
          <p:cNvSpPr txBox="1">
            <a:spLocks noChangeArrowheads="1"/>
          </p:cNvSpPr>
          <p:nvPr/>
        </p:nvSpPr>
        <p:spPr bwMode="auto">
          <a:xfrm>
            <a:off x="7391400" y="54114"/>
            <a:ext cx="1605578" cy="707886"/>
          </a:xfrm>
          <a:prstGeom prst="rect">
            <a:avLst/>
          </a:prstGeom>
          <a:noFill/>
          <a:ln w="9525">
            <a:noFill/>
            <a:miter lim="800000"/>
            <a:headEnd/>
            <a:tailEnd/>
          </a:ln>
        </p:spPr>
        <p:txBody>
          <a:bodyPr wrap="none">
            <a:prstTxWarp prst="textNoShape">
              <a:avLst/>
            </a:prstTxWarp>
            <a:spAutoFit/>
          </a:bodyPr>
          <a:lstStyle/>
          <a:p>
            <a:pPr algn="ctr"/>
            <a:r>
              <a:rPr lang="en-US" sz="4000">
                <a:solidFill>
                  <a:schemeClr val="bg1"/>
                </a:solidFill>
                <a:latin typeface="Calibri"/>
                <a:cs typeface="Calibri"/>
              </a:rPr>
              <a:t>Novice</a:t>
            </a:r>
          </a:p>
        </p:txBody>
      </p:sp>
      <p:sp>
        <p:nvSpPr>
          <p:cNvPr id="55300" name="Text Box 4"/>
          <p:cNvSpPr txBox="1">
            <a:spLocks noChangeArrowheads="1"/>
          </p:cNvSpPr>
          <p:nvPr/>
        </p:nvSpPr>
        <p:spPr bwMode="auto">
          <a:xfrm>
            <a:off x="1357375" y="467068"/>
            <a:ext cx="6472445" cy="553998"/>
          </a:xfrm>
          <a:prstGeom prst="rect">
            <a:avLst/>
          </a:prstGeom>
          <a:noFill/>
          <a:ln w="9525">
            <a:noFill/>
            <a:miter lim="800000"/>
            <a:headEnd/>
            <a:tailEnd/>
          </a:ln>
        </p:spPr>
        <p:txBody>
          <a:bodyPr wrap="none">
            <a:prstTxWarp prst="textNoShape">
              <a:avLst/>
            </a:prstTxWarp>
            <a:spAutoFit/>
          </a:bodyPr>
          <a:lstStyle/>
          <a:p>
            <a:pPr algn="ctr">
              <a:defRPr/>
            </a:pPr>
            <a:r>
              <a:rPr lang="en-US" sz="3000">
                <a:latin typeface="Arial" charset="0"/>
                <a:ea typeface="ＭＳ Ｐゴシック" charset="-128"/>
                <a:cs typeface="ＭＳ Ｐゴシック" charset="-128"/>
              </a:rPr>
              <a:t>expressing preferences and opinions</a:t>
            </a:r>
          </a:p>
        </p:txBody>
      </p:sp>
      <p:sp>
        <p:nvSpPr>
          <p:cNvPr id="55301" name="Text Box 5"/>
          <p:cNvSpPr txBox="1">
            <a:spLocks noChangeArrowheads="1"/>
          </p:cNvSpPr>
          <p:nvPr/>
        </p:nvSpPr>
        <p:spPr bwMode="auto">
          <a:xfrm>
            <a:off x="533400" y="2273300"/>
            <a:ext cx="3048000" cy="2862322"/>
          </a:xfrm>
          <a:prstGeom prst="rect">
            <a:avLst/>
          </a:prstGeom>
          <a:noFill/>
          <a:ln w="9525">
            <a:noFill/>
            <a:miter lim="800000"/>
            <a:headEnd/>
            <a:tailEnd/>
          </a:ln>
        </p:spPr>
        <p:txBody>
          <a:bodyPr>
            <a:prstTxWarp prst="textNoShape">
              <a:avLst/>
            </a:prstTxWarp>
            <a:spAutoFit/>
          </a:bodyPr>
          <a:lstStyle/>
          <a:p>
            <a:pPr>
              <a:defRPr/>
            </a:pPr>
            <a:r>
              <a:rPr lang="en-US" sz="3600">
                <a:solidFill>
                  <a:srgbClr val="000000"/>
                </a:solidFill>
                <a:latin typeface="Arial" charset="0"/>
                <a:ea typeface="ＭＳ Ｐゴシック" charset="-128"/>
                <a:cs typeface="ＭＳ Ｐゴシック" charset="-128"/>
              </a:rPr>
              <a:t>Function</a:t>
            </a:r>
            <a:r>
              <a:rPr lang="en-US" sz="3600">
                <a:solidFill>
                  <a:schemeClr val="accent6">
                    <a:lumMod val="75000"/>
                  </a:schemeClr>
                </a:solidFill>
                <a:latin typeface="Arial" charset="0"/>
                <a:ea typeface="ＭＳ Ｐゴシック" charset="-128"/>
                <a:cs typeface="ＭＳ Ｐゴシック" charset="-128"/>
              </a:rPr>
              <a:t> </a:t>
            </a:r>
            <a:r>
              <a:rPr lang="en-US" sz="3600">
                <a:solidFill>
                  <a:srgbClr val="000000"/>
                </a:solidFill>
                <a:latin typeface="Arial" charset="0"/>
                <a:ea typeface="ＭＳ Ｐゴシック" charset="-128"/>
                <a:cs typeface="ＭＳ Ｐゴシック" charset="-128"/>
              </a:rPr>
              <a:t>(s):</a:t>
            </a:r>
            <a:r>
              <a:rPr lang="en-US" sz="3600">
                <a:solidFill>
                  <a:schemeClr val="accent6">
                    <a:lumMod val="75000"/>
                  </a:schemeClr>
                </a:solidFill>
                <a:latin typeface="Arial" charset="0"/>
                <a:ea typeface="ＭＳ Ｐゴシック" charset="-128"/>
                <a:cs typeface="ＭＳ Ｐゴシック" charset="-128"/>
              </a:rPr>
              <a:t>		</a:t>
            </a:r>
          </a:p>
          <a:p>
            <a:pPr>
              <a:defRPr/>
            </a:pPr>
            <a:r>
              <a:rPr lang="en-US" sz="3600">
                <a:solidFill>
                  <a:schemeClr val="accent6">
                    <a:lumMod val="75000"/>
                  </a:schemeClr>
                </a:solidFill>
                <a:latin typeface="Arial" charset="0"/>
                <a:ea typeface="ＭＳ Ｐゴシック" charset="-128"/>
                <a:cs typeface="ＭＳ Ｐゴシック" charset="-128"/>
              </a:rPr>
              <a:t>	</a:t>
            </a:r>
          </a:p>
          <a:p>
            <a:pPr>
              <a:defRPr/>
            </a:pPr>
            <a:endParaRPr lang="en-US" sz="3600">
              <a:solidFill>
                <a:schemeClr val="accent6">
                  <a:lumMod val="75000"/>
                </a:schemeClr>
              </a:solidFill>
              <a:latin typeface="Arial" charset="0"/>
              <a:ea typeface="ＭＳ Ｐゴシック" charset="-128"/>
              <a:cs typeface="ＭＳ Ｐゴシック" charset="-128"/>
            </a:endParaRPr>
          </a:p>
          <a:p>
            <a:pPr>
              <a:defRPr/>
            </a:pPr>
            <a:r>
              <a:rPr lang="en-US" sz="3600">
                <a:solidFill>
                  <a:srgbClr val="000000"/>
                </a:solidFill>
                <a:latin typeface="Arial" charset="0"/>
                <a:ea typeface="ＭＳ Ｐゴシック" charset="-128"/>
                <a:cs typeface="ＭＳ Ｐゴシック" charset="-128"/>
              </a:rPr>
              <a:t>Accuracy:  </a:t>
            </a:r>
            <a:r>
              <a:rPr lang="en-US" sz="3600">
                <a:solidFill>
                  <a:schemeClr val="accent6">
                    <a:lumMod val="75000"/>
                  </a:schemeClr>
                </a:solidFill>
                <a:latin typeface="Arial" charset="0"/>
                <a:ea typeface="ＭＳ Ｐゴシック" charset="-128"/>
                <a:cs typeface="ＭＳ Ｐゴシック" charset="-128"/>
              </a:rPr>
              <a:t>	</a:t>
            </a:r>
            <a:endParaRPr lang="en-US" sz="2600">
              <a:solidFill>
                <a:schemeClr val="accent6">
                  <a:lumMod val="75000"/>
                </a:schemeClr>
              </a:solidFill>
              <a:latin typeface="Arial" charset="0"/>
              <a:ea typeface="ＭＳ Ｐゴシック" charset="-128"/>
              <a:cs typeface="ＭＳ Ｐゴシック" charset="-128"/>
            </a:endParaRPr>
          </a:p>
        </p:txBody>
      </p:sp>
      <p:sp>
        <p:nvSpPr>
          <p:cNvPr id="55303" name="Text Box 7"/>
          <p:cNvSpPr txBox="1">
            <a:spLocks noChangeArrowheads="1"/>
          </p:cNvSpPr>
          <p:nvPr/>
        </p:nvSpPr>
        <p:spPr bwMode="auto">
          <a:xfrm>
            <a:off x="3811588" y="2273300"/>
            <a:ext cx="5103812" cy="830997"/>
          </a:xfrm>
          <a:prstGeom prst="rect">
            <a:avLst/>
          </a:prstGeom>
          <a:noFill/>
          <a:ln w="9525">
            <a:noFill/>
            <a:miter lim="800000"/>
            <a:headEnd/>
            <a:tailEnd/>
          </a:ln>
        </p:spPr>
        <p:txBody>
          <a:bodyPr>
            <a:prstTxWarp prst="textNoShape">
              <a:avLst/>
            </a:prstTxWarp>
            <a:spAutoFit/>
          </a:bodyPr>
          <a:lstStyle/>
          <a:p>
            <a:r>
              <a:rPr lang="en-US" sz="2400" b="1">
                <a:ea typeface="Cambria"/>
                <a:cs typeface="Cambria"/>
              </a:rPr>
              <a:t>Explain </a:t>
            </a:r>
            <a:r>
              <a:rPr lang="en-US" sz="2400">
                <a:ea typeface="Cambria"/>
                <a:cs typeface="Cambria"/>
              </a:rPr>
              <a:t>where and why </a:t>
            </a:r>
          </a:p>
          <a:p>
            <a:r>
              <a:rPr lang="en-US" sz="2400">
                <a:ea typeface="Cambria"/>
                <a:cs typeface="Cambria"/>
              </a:rPr>
              <a:t>hunger exists in the world</a:t>
            </a:r>
          </a:p>
        </p:txBody>
      </p:sp>
      <p:sp>
        <p:nvSpPr>
          <p:cNvPr id="55305" name="Text Box 9"/>
          <p:cNvSpPr txBox="1">
            <a:spLocks noChangeArrowheads="1"/>
          </p:cNvSpPr>
          <p:nvPr/>
        </p:nvSpPr>
        <p:spPr bwMode="auto">
          <a:xfrm>
            <a:off x="3810000" y="4465700"/>
            <a:ext cx="4624388" cy="830997"/>
          </a:xfrm>
          <a:prstGeom prst="rect">
            <a:avLst/>
          </a:prstGeom>
          <a:noFill/>
          <a:ln w="9525">
            <a:noFill/>
            <a:miter lim="800000"/>
            <a:headEnd/>
            <a:tailEnd/>
          </a:ln>
        </p:spPr>
        <p:txBody>
          <a:bodyPr>
            <a:prstTxWarp prst="textNoShape">
              <a:avLst/>
            </a:prstTxWarp>
            <a:spAutoFit/>
          </a:bodyPr>
          <a:lstStyle/>
          <a:p>
            <a:r>
              <a:rPr lang="en-US" sz="2400">
                <a:solidFill>
                  <a:srgbClr val="000000"/>
                </a:solidFill>
              </a:rPr>
              <a:t>Prepositions with continents and countries</a:t>
            </a:r>
          </a:p>
        </p:txBody>
      </p:sp>
      <p:sp>
        <p:nvSpPr>
          <p:cNvPr id="10" name="Oval 9"/>
          <p:cNvSpPr/>
          <p:nvPr/>
        </p:nvSpPr>
        <p:spPr>
          <a:xfrm>
            <a:off x="0" y="1638300"/>
            <a:ext cx="9144000" cy="1955800"/>
          </a:xfrm>
          <a:prstGeom prst="ellipse">
            <a:avLst/>
          </a:prstGeom>
          <a:noFill/>
          <a:ln w="38100" cap="flat" cmpd="sng" algn="ctr">
            <a:solidFill>
              <a:srgbClr val="FF0000"/>
            </a:solidFill>
            <a:prstDash val="solid"/>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lide Number Placeholder 10"/>
          <p:cNvSpPr>
            <a:spLocks noGrp="1"/>
          </p:cNvSpPr>
          <p:nvPr>
            <p:ph type="sldNum" sz="quarter" idx="12"/>
          </p:nvPr>
        </p:nvSpPr>
        <p:spPr/>
        <p:txBody>
          <a:bodyPr>
            <a:normAutofit fontScale="85000" lnSpcReduction="20000"/>
          </a:bodyPr>
          <a:lstStyle/>
          <a:p>
            <a:fld id="{8CFFD27D-4872-734B-AE3D-EE3F5B974643}" type="slidenum">
              <a:rPr lang="en-US"/>
              <a:pPr/>
              <a:t>29</a:t>
            </a:fld>
            <a:endParaRPr lang="en-US"/>
          </a:p>
        </p:txBody>
      </p:sp>
      <p:sp>
        <p:nvSpPr>
          <p:cNvPr id="9" name="Footer Placeholder 8"/>
          <p:cNvSpPr>
            <a:spLocks noGrp="1"/>
          </p:cNvSpPr>
          <p:nvPr>
            <p:ph type="ftr" sz="quarter" idx="11"/>
          </p:nvPr>
        </p:nvSpPr>
        <p:spPr/>
        <p:txBody>
          <a:bodyPr/>
          <a:lstStyle/>
          <a:p>
            <a:r>
              <a:rPr lang="en-US"/>
              <a:t>Laura Terrill, HEB 2014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303"/>
                                        </p:tgtEl>
                                        <p:attrNameLst>
                                          <p:attrName>style.visibility</p:attrName>
                                        </p:attrNameLst>
                                      </p:cBhvr>
                                      <p:to>
                                        <p:strVal val="visible"/>
                                      </p:to>
                                    </p:set>
                                    <p:animEffect transition="in" filter="dissolve">
                                      <p:cBhvr>
                                        <p:cTn id="7" dur="500"/>
                                        <p:tgtEl>
                                          <p:spTgt spid="5530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305"/>
                                        </p:tgtEl>
                                        <p:attrNameLst>
                                          <p:attrName>style.visibility</p:attrName>
                                        </p:attrNameLst>
                                      </p:cBhvr>
                                      <p:to>
                                        <p:strVal val="visible"/>
                                      </p:to>
                                    </p:set>
                                    <p:animEffect transition="in" filter="dissolve">
                                      <p:cBhvr>
                                        <p:cTn id="12" dur="500"/>
                                        <p:tgtEl>
                                          <p:spTgt spid="55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3" grpId="0"/>
      <p:bldP spid="55305" grpId="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43842" name="Rectangle 2"/>
          <p:cNvSpPr>
            <a:spLocks noGrp="1" noChangeArrowheads="1"/>
          </p:cNvSpPr>
          <p:nvPr>
            <p:ph type="title"/>
          </p:nvPr>
        </p:nvSpPr>
        <p:spPr/>
        <p:txBody>
          <a:bodyPr/>
          <a:lstStyle/>
          <a:p>
            <a:r>
              <a:rPr lang="en-US"/>
              <a:t>An unusual event…..</a:t>
            </a:r>
          </a:p>
        </p:txBody>
      </p:sp>
      <p:sp>
        <p:nvSpPr>
          <p:cNvPr id="232457" name="Footer Placeholder 9"/>
          <p:cNvSpPr>
            <a:spLocks noGrp="1"/>
          </p:cNvSpPr>
          <p:nvPr>
            <p:ph type="ftr" sz="quarter" idx="11"/>
          </p:nvPr>
        </p:nvSpPr>
        <p:spPr/>
        <p:txBody>
          <a:bodyPr/>
          <a:lstStyle/>
          <a:p>
            <a:r>
              <a:rPr lang="en-US"/>
              <a:t>Laura Terrill, HEB 2014</a:t>
            </a:r>
          </a:p>
        </p:txBody>
      </p:sp>
      <p:sp>
        <p:nvSpPr>
          <p:cNvPr id="232451" name="Text Box 4"/>
          <p:cNvSpPr txBox="1">
            <a:spLocks noChangeArrowheads="1"/>
          </p:cNvSpPr>
          <p:nvPr/>
        </p:nvSpPr>
        <p:spPr bwMode="auto">
          <a:xfrm>
            <a:off x="457200" y="1511010"/>
            <a:ext cx="7924800" cy="584200"/>
          </a:xfrm>
          <a:prstGeom prst="rect">
            <a:avLst/>
          </a:prstGeom>
          <a:noFill/>
          <a:ln w="9525">
            <a:noFill/>
            <a:miter lim="800000"/>
            <a:headEnd/>
            <a:tailEnd/>
          </a:ln>
        </p:spPr>
        <p:txBody>
          <a:bodyPr>
            <a:prstTxWarp prst="textNoShape">
              <a:avLst/>
            </a:prstTxWarp>
            <a:spAutoFit/>
          </a:bodyPr>
          <a:lstStyle/>
          <a:p>
            <a:r>
              <a:rPr lang="en-US" sz="3200">
                <a:solidFill>
                  <a:srgbClr val="000000"/>
                </a:solidFill>
                <a:ea typeface="Calibri" pitchFamily="-112" charset="0"/>
                <a:cs typeface="Calibri" pitchFamily="-112" charset="0"/>
              </a:rPr>
              <a:t>1. Write an interesting topic sentence.</a:t>
            </a:r>
          </a:p>
        </p:txBody>
      </p:sp>
      <p:sp>
        <p:nvSpPr>
          <p:cNvPr id="232452" name="Text Box 5"/>
          <p:cNvSpPr txBox="1">
            <a:spLocks noChangeArrowheads="1"/>
          </p:cNvSpPr>
          <p:nvPr/>
        </p:nvSpPr>
        <p:spPr bwMode="auto">
          <a:xfrm>
            <a:off x="457200" y="5410200"/>
            <a:ext cx="8382000" cy="584200"/>
          </a:xfrm>
          <a:prstGeom prst="rect">
            <a:avLst/>
          </a:prstGeom>
          <a:noFill/>
          <a:ln w="9525">
            <a:noFill/>
            <a:miter lim="800000"/>
            <a:headEnd/>
            <a:tailEnd/>
          </a:ln>
        </p:spPr>
        <p:txBody>
          <a:bodyPr>
            <a:prstTxWarp prst="textNoShape">
              <a:avLst/>
            </a:prstTxWarp>
            <a:spAutoFit/>
          </a:bodyPr>
          <a:lstStyle/>
          <a:p>
            <a:r>
              <a:rPr lang="en-US" sz="3200">
                <a:solidFill>
                  <a:srgbClr val="000000"/>
                </a:solidFill>
                <a:ea typeface="Calibri" pitchFamily="-112" charset="0"/>
                <a:cs typeface="Calibri" pitchFamily="-112" charset="0"/>
              </a:rPr>
              <a:t>2. Write a solid closing sentence. </a:t>
            </a:r>
          </a:p>
        </p:txBody>
      </p:sp>
      <p:sp>
        <p:nvSpPr>
          <p:cNvPr id="232453" name="Text Box 6"/>
          <p:cNvSpPr txBox="1">
            <a:spLocks noChangeArrowheads="1"/>
          </p:cNvSpPr>
          <p:nvPr/>
        </p:nvSpPr>
        <p:spPr bwMode="auto">
          <a:xfrm>
            <a:off x="5524500" y="29670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2</a:t>
            </a:r>
          </a:p>
        </p:txBody>
      </p:sp>
      <p:sp>
        <p:nvSpPr>
          <p:cNvPr id="232454" name="Text Box 7"/>
          <p:cNvSpPr txBox="1">
            <a:spLocks noChangeArrowheads="1"/>
          </p:cNvSpPr>
          <p:nvPr/>
        </p:nvSpPr>
        <p:spPr bwMode="auto">
          <a:xfrm>
            <a:off x="5524500" y="35766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3</a:t>
            </a:r>
          </a:p>
        </p:txBody>
      </p:sp>
      <p:sp>
        <p:nvSpPr>
          <p:cNvPr id="232455" name="Text Box 8"/>
          <p:cNvSpPr txBox="1">
            <a:spLocks noChangeArrowheads="1"/>
          </p:cNvSpPr>
          <p:nvPr/>
        </p:nvSpPr>
        <p:spPr bwMode="auto">
          <a:xfrm>
            <a:off x="5524500" y="4186238"/>
            <a:ext cx="1606630" cy="461665"/>
          </a:xfrm>
          <a:prstGeom prst="rect">
            <a:avLst/>
          </a:prstGeom>
          <a:noFill/>
          <a:ln w="9525">
            <a:noFill/>
            <a:miter lim="800000"/>
            <a:headEnd/>
            <a:tailEnd/>
          </a:ln>
        </p:spPr>
        <p:txBody>
          <a:bodyPr wrap="none">
            <a:prstTxWarp prst="textNoShape">
              <a:avLst/>
            </a:prstTxWarp>
            <a:spAutoFit/>
          </a:bodyPr>
          <a:lstStyle/>
          <a:p>
            <a:r>
              <a:rPr lang="en-US" sz="2400">
                <a:ea typeface="Calibri" pitchFamily="-112" charset="0"/>
                <a:cs typeface="Calibri" pitchFamily="-112" charset="0"/>
              </a:rPr>
              <a:t>Sentence 4</a:t>
            </a:r>
          </a:p>
        </p:txBody>
      </p:sp>
      <p:pic>
        <p:nvPicPr>
          <p:cNvPr id="232458" name="Picture 10" descr="IMG_3319.JPG"/>
          <p:cNvPicPr>
            <a:picLocks noChangeAspect="1"/>
          </p:cNvPicPr>
          <p:nvPr/>
        </p:nvPicPr>
        <p:blipFill>
          <a:blip r:embed="rId3"/>
          <a:srcRect/>
          <a:stretch>
            <a:fillRect/>
          </a:stretch>
        </p:blipFill>
        <p:spPr bwMode="auto">
          <a:xfrm>
            <a:off x="1066800" y="2286000"/>
            <a:ext cx="3779838" cy="2835275"/>
          </a:xfrm>
          <a:prstGeom prst="rect">
            <a:avLst/>
          </a:prstGeom>
          <a:noFill/>
          <a:ln w="9525">
            <a:noFill/>
            <a:miter lim="800000"/>
            <a:headEnd/>
            <a:tailEnd/>
          </a:ln>
        </p:spPr>
      </p:pic>
      <p:sp>
        <p:nvSpPr>
          <p:cNvPr id="10" name="Slide Number Placeholder 9"/>
          <p:cNvSpPr>
            <a:spLocks noGrp="1"/>
          </p:cNvSpPr>
          <p:nvPr>
            <p:ph type="sldNum" sz="quarter" idx="12"/>
          </p:nvPr>
        </p:nvSpPr>
        <p:spPr/>
        <p:txBody>
          <a:bodyPr>
            <a:normAutofit fontScale="85000" lnSpcReduction="20000"/>
          </a:bodyPr>
          <a:lstStyle/>
          <a:p>
            <a:fld id="{74C2F60E-34D8-DD42-93FD-7BD7AE432328}" type="slidenum">
              <a:rPr lang="en-US"/>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a:t>Gain Attention</a:t>
            </a:r>
          </a:p>
        </p:txBody>
      </p:sp>
      <p:sp>
        <p:nvSpPr>
          <p:cNvPr id="4" name="Footer Placeholder 3"/>
          <p:cNvSpPr>
            <a:spLocks noGrp="1"/>
          </p:cNvSpPr>
          <p:nvPr>
            <p:ph type="ftr" sz="quarter" idx="11"/>
          </p:nvPr>
        </p:nvSpPr>
        <p:spPr/>
        <p:txBody>
          <a:bodyPr/>
          <a:lstStyle/>
          <a:p>
            <a:r>
              <a:rPr lang="en-US"/>
              <a:t>Laura Terrill, HEB 2014</a:t>
            </a:r>
          </a:p>
        </p:txBody>
      </p:sp>
      <p:pic>
        <p:nvPicPr>
          <p:cNvPr id="12" name="Picture 11" descr="522c789b7eed7697840ba937ff08efb9.jpg"/>
          <p:cNvPicPr>
            <a:picLocks noChangeAspect="1"/>
          </p:cNvPicPr>
          <p:nvPr/>
        </p:nvPicPr>
        <p:blipFill>
          <a:blip r:embed="rId2"/>
          <a:stretch>
            <a:fillRect/>
          </a:stretch>
        </p:blipFill>
        <p:spPr>
          <a:xfrm>
            <a:off x="1734489" y="1520634"/>
            <a:ext cx="5960471" cy="4178808"/>
          </a:xfrm>
          <a:prstGeom prst="rect">
            <a:avLst/>
          </a:prstGeom>
        </p:spPr>
      </p:pic>
      <p:sp>
        <p:nvSpPr>
          <p:cNvPr id="13" name="TextBox 12"/>
          <p:cNvSpPr txBox="1"/>
          <p:nvPr/>
        </p:nvSpPr>
        <p:spPr>
          <a:xfrm>
            <a:off x="612648" y="5699442"/>
            <a:ext cx="7933670" cy="707886"/>
          </a:xfrm>
          <a:prstGeom prst="rect">
            <a:avLst/>
          </a:prstGeom>
          <a:noFill/>
        </p:spPr>
        <p:txBody>
          <a:bodyPr wrap="square" rtlCol="0">
            <a:spAutoFit/>
          </a:bodyPr>
          <a:lstStyle/>
          <a:p>
            <a:r>
              <a:rPr lang="en-US" sz="2000"/>
              <a:t>Students list words and phrases they associate with the image. They attempt to address the question of where hunger exists in the world. </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30</a:t>
            </a:fld>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5" name="Text Box 3"/>
          <p:cNvSpPr txBox="1">
            <a:spLocks noChangeArrowheads="1"/>
          </p:cNvSpPr>
          <p:nvPr/>
        </p:nvSpPr>
        <p:spPr bwMode="auto">
          <a:xfrm>
            <a:off x="4572000" y="2209800"/>
            <a:ext cx="4114800" cy="369332"/>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11" name="Title 10"/>
          <p:cNvSpPr>
            <a:spLocks noGrp="1"/>
          </p:cNvSpPr>
          <p:nvPr>
            <p:ph type="title"/>
          </p:nvPr>
        </p:nvSpPr>
        <p:spPr>
          <a:xfrm>
            <a:off x="612648" y="341125"/>
            <a:ext cx="8153400" cy="990600"/>
          </a:xfrm>
        </p:spPr>
        <p:txBody>
          <a:bodyPr>
            <a:normAutofit fontScale="90000"/>
          </a:bodyPr>
          <a:lstStyle/>
          <a:p>
            <a:r>
              <a:rPr lang="en-US" dirty="0" smtClean="0"/>
              <a:t>Provide Input:</a:t>
            </a:r>
            <a:br>
              <a:rPr lang="en-US" dirty="0" smtClean="0"/>
            </a:br>
            <a:r>
              <a:rPr lang="en-US" sz="2667" smtClean="0">
                <a:latin typeface="+mn-lt"/>
              </a:rPr>
              <a:t>Cameroun: un jour dans la vie d'une réfugiée Centrafricaine</a:t>
            </a:r>
            <a:r>
              <a:rPr lang="en-US" dirty="0" smtClean="0"/>
              <a:t/>
            </a:r>
            <a:br>
              <a:rPr lang="en-US" dirty="0" smtClean="0"/>
            </a:br>
            <a:endParaRPr lang="en-US" sz="2667" dirty="0"/>
          </a:p>
        </p:txBody>
      </p:sp>
      <p:sp>
        <p:nvSpPr>
          <p:cNvPr id="8" name="Footer Placeholder 7"/>
          <p:cNvSpPr>
            <a:spLocks noGrp="1"/>
          </p:cNvSpPr>
          <p:nvPr>
            <p:ph type="ftr" sz="quarter" idx="11"/>
          </p:nvPr>
        </p:nvSpPr>
        <p:spPr/>
        <p:txBody>
          <a:bodyPr/>
          <a:lstStyle/>
          <a:p>
            <a:r>
              <a:rPr lang="en-US" smtClean="0"/>
              <a:t>Laura Terrill, HEB 2014</a:t>
            </a:r>
            <a:endParaRPr lang="en-US" dirty="0"/>
          </a:p>
        </p:txBody>
      </p:sp>
      <p:sp>
        <p:nvSpPr>
          <p:cNvPr id="7" name="Slide Number Placeholder 6"/>
          <p:cNvSpPr>
            <a:spLocks noGrp="1"/>
          </p:cNvSpPr>
          <p:nvPr>
            <p:ph type="sldNum" sz="quarter" idx="12"/>
          </p:nvPr>
        </p:nvSpPr>
        <p:spPr/>
        <p:txBody>
          <a:bodyPr>
            <a:normAutofit fontScale="85000" lnSpcReduction="20000"/>
          </a:bodyPr>
          <a:lstStyle/>
          <a:p>
            <a:fld id="{D57F1E4F-1CFF-5643-939E-217C01CDF565}" type="slidenum">
              <a:rPr lang="en-US" dirty="0"/>
              <a:pPr/>
              <a:t>31</a:t>
            </a:fld>
            <a:endParaRPr lang="en-US" dirty="0"/>
          </a:p>
        </p:txBody>
      </p:sp>
      <p:pic>
        <p:nvPicPr>
          <p:cNvPr id="13" name="Content Placeholder 12" descr="1_23.jpg"/>
          <p:cNvPicPr>
            <a:picLocks noGrp="1" noChangeAspect="1"/>
          </p:cNvPicPr>
          <p:nvPr>
            <p:ph sz="quarter" idx="1"/>
          </p:nvPr>
        </p:nvPicPr>
        <p:blipFill>
          <a:blip r:embed="rId3"/>
          <a:srcRect l="-10452" r="-10452"/>
          <a:stretch>
            <a:fillRect/>
          </a:stretch>
        </p:blipFill>
        <p:spPr>
          <a:xfrm>
            <a:off x="-250363" y="2289782"/>
            <a:ext cx="5671446" cy="3127248"/>
          </a:xfrm>
        </p:spPr>
      </p:pic>
      <p:sp>
        <p:nvSpPr>
          <p:cNvPr id="3" name="TextBox 2"/>
          <p:cNvSpPr txBox="1"/>
          <p:nvPr/>
        </p:nvSpPr>
        <p:spPr>
          <a:xfrm>
            <a:off x="6629400" y="228600"/>
            <a:ext cx="1676400" cy="523220"/>
          </a:xfrm>
          <a:prstGeom prst="rect">
            <a:avLst/>
          </a:prstGeom>
          <a:noFill/>
        </p:spPr>
        <p:txBody>
          <a:bodyPr wrap="square" rtlCol="0">
            <a:spAutoFit/>
          </a:bodyPr>
          <a:lstStyle/>
          <a:p>
            <a:r>
              <a:rPr lang="en-US" sz="2800" dirty="0" smtClean="0">
                <a:solidFill>
                  <a:schemeClr val="bg1"/>
                </a:solidFill>
              </a:rPr>
              <a:t> </a:t>
            </a:r>
            <a:endParaRPr lang="en-US" sz="2800" dirty="0">
              <a:solidFill>
                <a:schemeClr val="bg1"/>
              </a:solidFill>
            </a:endParaRPr>
          </a:p>
        </p:txBody>
      </p:sp>
      <p:sp>
        <p:nvSpPr>
          <p:cNvPr id="14" name="TextBox 13"/>
          <p:cNvSpPr txBox="1"/>
          <p:nvPr/>
        </p:nvSpPr>
        <p:spPr>
          <a:xfrm>
            <a:off x="5500331" y="2177257"/>
            <a:ext cx="3265717" cy="3170099"/>
          </a:xfrm>
          <a:prstGeom prst="rect">
            <a:avLst/>
          </a:prstGeom>
          <a:noFill/>
        </p:spPr>
        <p:txBody>
          <a:bodyPr wrap="square" rtlCol="0">
            <a:spAutoFit/>
          </a:bodyPr>
          <a:lstStyle/>
          <a:p>
            <a:r>
              <a:rPr lang="en-US" sz="2000" smtClean="0"/>
              <a:t>Voici Binta. Elle et sa famille ont fui leur village en République centrafricaine il y a 5 mois. Ils ont perdu presque tous leurs biens sur le chemin. Il sont arrivés au Cameroun il y a deux mois et vivent maintenant dans un camp de réfugiés dans le village de Mbile.</a:t>
            </a:r>
            <a:endParaRPr lang="en-US" sz="2000"/>
          </a:p>
        </p:txBody>
      </p:sp>
      <p:sp>
        <p:nvSpPr>
          <p:cNvPr id="16" name="TextBox 15"/>
          <p:cNvSpPr txBox="1"/>
          <p:nvPr/>
        </p:nvSpPr>
        <p:spPr>
          <a:xfrm>
            <a:off x="467955" y="1623576"/>
            <a:ext cx="4396306" cy="461665"/>
          </a:xfrm>
          <a:prstGeom prst="rect">
            <a:avLst/>
          </a:prstGeom>
          <a:noFill/>
        </p:spPr>
        <p:txBody>
          <a:bodyPr wrap="none" rtlCol="0">
            <a:spAutoFit/>
          </a:bodyPr>
          <a:lstStyle/>
          <a:p>
            <a:r>
              <a:rPr lang="en-US" sz="2400" dirty="0" smtClean="0"/>
              <a:t>Students read the story of Binta. </a:t>
            </a:r>
            <a:endParaRPr lang="en-US" sz="2400"/>
          </a:p>
        </p:txBody>
      </p:sp>
      <p:sp>
        <p:nvSpPr>
          <p:cNvPr id="17" name="TextBox 16"/>
          <p:cNvSpPr txBox="1"/>
          <p:nvPr/>
        </p:nvSpPr>
        <p:spPr>
          <a:xfrm>
            <a:off x="467955" y="5883453"/>
            <a:ext cx="8532303" cy="338554"/>
          </a:xfrm>
          <a:prstGeom prst="rect">
            <a:avLst/>
          </a:prstGeom>
          <a:noFill/>
        </p:spPr>
        <p:txBody>
          <a:bodyPr wrap="none" rtlCol="0">
            <a:spAutoFit/>
          </a:bodyPr>
          <a:lstStyle/>
          <a:p>
            <a:r>
              <a:rPr lang="en-US" sz="1600"/>
              <a:t>http://fr.wfp.org/photos/gallery/cameroun-refugie-centrafricaine-rca-distribution-alimentaire</a:t>
            </a:r>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28695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5" name="Text Box 3"/>
          <p:cNvSpPr txBox="1">
            <a:spLocks noChangeArrowheads="1"/>
          </p:cNvSpPr>
          <p:nvPr/>
        </p:nvSpPr>
        <p:spPr bwMode="auto">
          <a:xfrm>
            <a:off x="4572000" y="2209800"/>
            <a:ext cx="4114800" cy="369332"/>
          </a:xfrm>
          <a:prstGeom prst="rect">
            <a:avLst/>
          </a:prstGeom>
          <a:noFill/>
          <a:ln w="9525">
            <a:noFill/>
            <a:miter lim="800000"/>
            <a:headEnd/>
            <a:tailEnd/>
          </a:ln>
        </p:spPr>
        <p:txBody>
          <a:bodyPr>
            <a:prstTxWarp prst="textNoShape">
              <a:avLst/>
            </a:prstTxWarp>
            <a:spAutoFit/>
          </a:bodyPr>
          <a:lstStyle/>
          <a:p>
            <a:endParaRPr lang="en-US" i="1">
              <a:solidFill>
                <a:schemeClr val="tx2"/>
              </a:solidFill>
            </a:endParaRPr>
          </a:p>
        </p:txBody>
      </p:sp>
      <p:sp>
        <p:nvSpPr>
          <p:cNvPr id="8" name="Footer Placeholder 7"/>
          <p:cNvSpPr>
            <a:spLocks noGrp="1"/>
          </p:cNvSpPr>
          <p:nvPr>
            <p:ph type="ftr" sz="quarter" idx="11"/>
          </p:nvPr>
        </p:nvSpPr>
        <p:spPr/>
        <p:txBody>
          <a:bodyPr/>
          <a:lstStyle/>
          <a:p>
            <a:r>
              <a:rPr lang="en-US" smtClean="0"/>
              <a:t>Laura Terrill, HEB 2014</a:t>
            </a:r>
            <a:endParaRPr lang="en-US" dirty="0"/>
          </a:p>
        </p:txBody>
      </p:sp>
      <p:sp>
        <p:nvSpPr>
          <p:cNvPr id="7" name="Slide Number Placeholder 6"/>
          <p:cNvSpPr>
            <a:spLocks noGrp="1"/>
          </p:cNvSpPr>
          <p:nvPr>
            <p:ph type="sldNum" sz="quarter" idx="12"/>
          </p:nvPr>
        </p:nvSpPr>
        <p:spPr/>
        <p:txBody>
          <a:bodyPr>
            <a:normAutofit fontScale="85000" lnSpcReduction="20000"/>
          </a:bodyPr>
          <a:lstStyle/>
          <a:p>
            <a:fld id="{D57F1E4F-1CFF-5643-939E-217C01CDF565}" type="slidenum">
              <a:rPr lang="en-US" dirty="0"/>
              <a:pPr/>
              <a:t>32</a:t>
            </a:fld>
            <a:endParaRPr lang="en-US" dirty="0"/>
          </a:p>
        </p:txBody>
      </p:sp>
      <p:sp>
        <p:nvSpPr>
          <p:cNvPr id="3" name="TextBox 2"/>
          <p:cNvSpPr txBox="1"/>
          <p:nvPr/>
        </p:nvSpPr>
        <p:spPr>
          <a:xfrm>
            <a:off x="6629400" y="228600"/>
            <a:ext cx="1676400" cy="523220"/>
          </a:xfrm>
          <a:prstGeom prst="rect">
            <a:avLst/>
          </a:prstGeom>
          <a:noFill/>
        </p:spPr>
        <p:txBody>
          <a:bodyPr wrap="square" rtlCol="0">
            <a:spAutoFit/>
          </a:bodyPr>
          <a:lstStyle/>
          <a:p>
            <a:r>
              <a:rPr lang="en-US" sz="2800" dirty="0" smtClean="0">
                <a:solidFill>
                  <a:schemeClr val="bg1"/>
                </a:solidFill>
              </a:rPr>
              <a:t> </a:t>
            </a:r>
            <a:endParaRPr lang="en-US" sz="2800" dirty="0">
              <a:solidFill>
                <a:schemeClr val="bg1"/>
              </a:solidFill>
            </a:endParaRPr>
          </a:p>
        </p:txBody>
      </p:sp>
      <p:sp>
        <p:nvSpPr>
          <p:cNvPr id="14" name="TextBox 13"/>
          <p:cNvSpPr txBox="1"/>
          <p:nvPr/>
        </p:nvSpPr>
        <p:spPr>
          <a:xfrm>
            <a:off x="5500331" y="2177257"/>
            <a:ext cx="3265717" cy="2862322"/>
          </a:xfrm>
          <a:prstGeom prst="rect">
            <a:avLst/>
          </a:prstGeom>
          <a:noFill/>
        </p:spPr>
        <p:txBody>
          <a:bodyPr wrap="square" rtlCol="0">
            <a:spAutoFit/>
          </a:bodyPr>
          <a:lstStyle/>
          <a:p>
            <a:r>
              <a:rPr lang="en-US" sz="2000" smtClean="0"/>
              <a:t>Voici le mari de Binta, Djouli. Il est en train d'expliquer au personnel du PAM comment sa famille vit dans le camp de réfugiés de Mbile. Il dit que l'aide humanitaire qu'il a reçu l'a beaucoup aidé mais qu'il est inquiet pour le futur.</a:t>
            </a:r>
            <a:endParaRPr lang="en-US" sz="2000"/>
          </a:p>
        </p:txBody>
      </p:sp>
      <p:sp>
        <p:nvSpPr>
          <p:cNvPr id="17" name="TextBox 16"/>
          <p:cNvSpPr txBox="1"/>
          <p:nvPr/>
        </p:nvSpPr>
        <p:spPr>
          <a:xfrm>
            <a:off x="467955" y="5883453"/>
            <a:ext cx="8532303" cy="338554"/>
          </a:xfrm>
          <a:prstGeom prst="rect">
            <a:avLst/>
          </a:prstGeom>
          <a:noFill/>
        </p:spPr>
        <p:txBody>
          <a:bodyPr wrap="none" rtlCol="0">
            <a:spAutoFit/>
          </a:bodyPr>
          <a:lstStyle/>
          <a:p>
            <a:r>
              <a:rPr lang="en-US" sz="1600"/>
              <a:t>http://fr.wfp.org/photos/gallery/cameroun-refugie-centrafricaine-rca-distribution-alimentaire</a:t>
            </a:r>
          </a:p>
        </p:txBody>
      </p:sp>
      <p:sp>
        <p:nvSpPr>
          <p:cNvPr id="12" name="Title 11"/>
          <p:cNvSpPr>
            <a:spLocks noGrp="1"/>
          </p:cNvSpPr>
          <p:nvPr>
            <p:ph type="title"/>
          </p:nvPr>
        </p:nvSpPr>
        <p:spPr/>
        <p:txBody>
          <a:bodyPr/>
          <a:lstStyle/>
          <a:p>
            <a:r>
              <a:rPr lang="en-US"/>
              <a:t>Le Mari de Binta</a:t>
            </a:r>
          </a:p>
        </p:txBody>
      </p:sp>
      <p:pic>
        <p:nvPicPr>
          <p:cNvPr id="18" name="Picture 17" descr="2_21.jpg"/>
          <p:cNvPicPr>
            <a:picLocks noChangeAspect="1"/>
          </p:cNvPicPr>
          <p:nvPr/>
        </p:nvPicPr>
        <p:blipFill>
          <a:blip r:embed="rId3"/>
          <a:stretch>
            <a:fillRect/>
          </a:stretch>
        </p:blipFill>
        <p:spPr>
          <a:xfrm>
            <a:off x="467955" y="2177257"/>
            <a:ext cx="4882896" cy="3255264"/>
          </a:xfrm>
          <a:prstGeom prst="rect">
            <a:avLst/>
          </a:prstGeom>
        </p:spPr>
      </p:pic>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22286958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07500" y="103938"/>
            <a:ext cx="7928999" cy="970450"/>
          </a:xfrm>
        </p:spPr>
        <p:txBody>
          <a:bodyPr>
            <a:normAutofit fontScale="90000"/>
          </a:bodyPr>
          <a:lstStyle/>
          <a:p>
            <a:r>
              <a:rPr lang="en-US" dirty="0" smtClean="0"/>
              <a:t>Elicit Performance/Provide Feedback</a:t>
            </a:r>
            <a:endParaRPr lang="en-US" dirty="0"/>
          </a:p>
        </p:txBody>
      </p:sp>
      <p:sp>
        <p:nvSpPr>
          <p:cNvPr id="3" name="Footer Placeholder 2"/>
          <p:cNvSpPr>
            <a:spLocks noGrp="1"/>
          </p:cNvSpPr>
          <p:nvPr>
            <p:ph type="ftr" sz="quarter" idx="11"/>
          </p:nvPr>
        </p:nvSpPr>
        <p:spPr/>
        <p:txBody>
          <a:bodyPr/>
          <a:lstStyle/>
          <a:p>
            <a:r>
              <a:rPr lang="en-US" smtClean="0"/>
              <a:t>Laura Terrill, HEB 2014</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fld id="{D57F1E4F-1CFF-5643-939E-217C01CDF565}" type="slidenum">
              <a:rPr lang="en-US" smtClean="0"/>
              <a:pPr/>
              <a:t>33</a:t>
            </a:fld>
            <a:endParaRPr lang="en-US" dirty="0"/>
          </a:p>
        </p:txBody>
      </p:sp>
      <p:sp>
        <p:nvSpPr>
          <p:cNvPr id="20" name="TextBox 19"/>
          <p:cNvSpPr txBox="1"/>
          <p:nvPr/>
        </p:nvSpPr>
        <p:spPr>
          <a:xfrm>
            <a:off x="1217100" y="1516698"/>
            <a:ext cx="6967973" cy="4524315"/>
          </a:xfrm>
          <a:prstGeom prst="rect">
            <a:avLst/>
          </a:prstGeom>
          <a:noFill/>
        </p:spPr>
        <p:txBody>
          <a:bodyPr wrap="none" rtlCol="0">
            <a:spAutoFit/>
          </a:bodyPr>
          <a:lstStyle/>
          <a:p>
            <a:endParaRPr lang="en-US" sz="3200">
              <a:solidFill>
                <a:schemeClr val="accent2"/>
              </a:solidFill>
            </a:endParaRPr>
          </a:p>
          <a:p>
            <a:pPr lvl="1">
              <a:buClr>
                <a:schemeClr val="accent2"/>
              </a:buClr>
              <a:buFont typeface="Arial"/>
              <a:buChar char="•"/>
            </a:pPr>
            <a:r>
              <a:rPr lang="en-US" sz="3200">
                <a:solidFill>
                  <a:schemeClr val="accent2"/>
                </a:solidFill>
              </a:rPr>
              <a:t>  </a:t>
            </a:r>
            <a:r>
              <a:rPr lang="en-US" sz="3200"/>
              <a:t>Ask questions</a:t>
            </a:r>
          </a:p>
          <a:p>
            <a:pPr lvl="1">
              <a:buClr>
                <a:schemeClr val="accent2"/>
              </a:buClr>
              <a:buFont typeface="Arial"/>
              <a:buChar char="•"/>
            </a:pPr>
            <a:r>
              <a:rPr lang="en-US" sz="3200"/>
              <a:t>  Make connections</a:t>
            </a:r>
          </a:p>
          <a:p>
            <a:pPr lvl="1">
              <a:buClr>
                <a:schemeClr val="accent2"/>
              </a:buClr>
              <a:buFont typeface="Arial"/>
              <a:buChar char="•"/>
            </a:pPr>
            <a:r>
              <a:rPr lang="en-US" sz="3200"/>
              <a:t>  Track down most important words</a:t>
            </a:r>
          </a:p>
          <a:p>
            <a:pPr lvl="1">
              <a:buClr>
                <a:schemeClr val="accent2"/>
              </a:buClr>
              <a:buFont typeface="Arial"/>
              <a:buChar char="•"/>
            </a:pPr>
            <a:r>
              <a:rPr lang="en-US" sz="3200"/>
              <a:t>  Make an inference</a:t>
            </a:r>
          </a:p>
          <a:p>
            <a:pPr lvl="1">
              <a:buClr>
                <a:schemeClr val="accent2"/>
              </a:buClr>
              <a:buFont typeface="Arial"/>
              <a:buChar char="•"/>
            </a:pPr>
            <a:r>
              <a:rPr lang="en-US" sz="3200"/>
              <a:t>  Visualize</a:t>
            </a:r>
          </a:p>
          <a:p>
            <a:pPr lvl="1">
              <a:buClr>
                <a:schemeClr val="accent2"/>
              </a:buClr>
              <a:buFont typeface="Arial"/>
              <a:buChar char="•"/>
            </a:pPr>
            <a:r>
              <a:rPr lang="en-US" sz="3200"/>
              <a:t>  Magnet summaries</a:t>
            </a:r>
          </a:p>
          <a:p>
            <a:pPr lvl="1">
              <a:buClr>
                <a:schemeClr val="accent2"/>
              </a:buClr>
              <a:buFont typeface="Arial"/>
              <a:buChar char="•"/>
            </a:pPr>
            <a:r>
              <a:rPr lang="en-US" sz="3200"/>
              <a:t>  Proof for/proof against</a:t>
            </a:r>
          </a:p>
          <a:p>
            <a:pPr lvl="1">
              <a:buFont typeface="Arial"/>
              <a:buChar char="•"/>
            </a:pPr>
            <a:endParaRPr lang="en-US" sz="320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5936752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a:t>Provide Input</a:t>
            </a:r>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34</a:t>
            </a:fld>
            <a:endParaRPr lang="en-US"/>
          </a:p>
        </p:txBody>
      </p:sp>
      <p:pic>
        <p:nvPicPr>
          <p:cNvPr id="6" name="La lutte contre la faim, notre priorité à tous.mp4">
            <a:hlinkClick r:id="" action="ppaction://media"/>
          </p:cNvPr>
          <p:cNvPicPr/>
          <p:nvPr>
            <p:ph sz="quarter" idx="4294967295"/>
            <a:videoFile r:link="rId1"/>
          </p:nvPr>
        </p:nvPicPr>
        <p:blipFill>
          <a:blip r:embed="rId3"/>
          <a:stretch>
            <a:fillRect/>
          </a:stretch>
        </p:blipFill>
        <p:spPr>
          <a:xfrm>
            <a:off x="1009650" y="2181303"/>
            <a:ext cx="7677150" cy="4325938"/>
          </a:xfrm>
        </p:spPr>
      </p:pic>
      <p:sp>
        <p:nvSpPr>
          <p:cNvPr id="7" name="Title 1"/>
          <p:cNvSpPr txBox="1">
            <a:spLocks/>
          </p:cNvSpPr>
          <p:nvPr/>
        </p:nvSpPr>
        <p:spPr>
          <a:xfrm>
            <a:off x="596900" y="1275398"/>
            <a:ext cx="8153400" cy="990600"/>
          </a:xfrm>
          <a:prstGeom prst="rect">
            <a:avLst/>
          </a:prstGeom>
        </p:spPr>
        <p:txBody>
          <a:bodyPr vert="horz"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noProof="0">
                <a:ln>
                  <a:noFill/>
                </a:ln>
                <a:solidFill>
                  <a:schemeClr val="tx2"/>
                </a:solidFill>
                <a:effectLst/>
                <a:uLnTx/>
                <a:uFillTx/>
                <a:latin typeface="+mj-lt"/>
                <a:ea typeface="+mj-ea"/>
                <a:cs typeface="+mj-cs"/>
              </a:rPr>
              <a:t>La lutte contre la faim, notre priorité à tous</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 name="Oval 14"/>
          <p:cNvSpPr/>
          <p:nvPr/>
        </p:nvSpPr>
        <p:spPr>
          <a:xfrm>
            <a:off x="533400" y="3385558"/>
            <a:ext cx="2245504" cy="1084268"/>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sz="2400"/>
              <a:t>les problèmes</a:t>
            </a:r>
          </a:p>
        </p:txBody>
      </p:sp>
      <p:sp>
        <p:nvSpPr>
          <p:cNvPr id="2" name="Title 1"/>
          <p:cNvSpPr>
            <a:spLocks noGrp="1"/>
          </p:cNvSpPr>
          <p:nvPr>
            <p:ph type="title"/>
          </p:nvPr>
        </p:nvSpPr>
        <p:spPr>
          <a:xfrm>
            <a:off x="607500" y="103938"/>
            <a:ext cx="7928999" cy="970450"/>
          </a:xfrm>
        </p:spPr>
        <p:txBody>
          <a:bodyPr>
            <a:normAutofit fontScale="90000"/>
          </a:bodyPr>
          <a:lstStyle/>
          <a:p>
            <a:r>
              <a:rPr lang="en-US" dirty="0" smtClean="0"/>
              <a:t>Elicit Performance/Provide Feedback</a:t>
            </a:r>
            <a:endParaRPr lang="en-US" dirty="0"/>
          </a:p>
        </p:txBody>
      </p:sp>
      <p:sp>
        <p:nvSpPr>
          <p:cNvPr id="3" name="Footer Placeholder 2"/>
          <p:cNvSpPr>
            <a:spLocks noGrp="1"/>
          </p:cNvSpPr>
          <p:nvPr>
            <p:ph type="ftr" sz="quarter" idx="11"/>
          </p:nvPr>
        </p:nvSpPr>
        <p:spPr/>
        <p:txBody>
          <a:bodyPr/>
          <a:lstStyle/>
          <a:p>
            <a:r>
              <a:rPr lang="en-US" smtClean="0"/>
              <a:t>Laura Terrill, HEB 2014</a:t>
            </a:r>
            <a:endParaRPr lang="en-US" dirty="0"/>
          </a:p>
        </p:txBody>
      </p:sp>
      <p:sp>
        <p:nvSpPr>
          <p:cNvPr id="4" name="Slide Number Placeholder 3"/>
          <p:cNvSpPr>
            <a:spLocks noGrp="1"/>
          </p:cNvSpPr>
          <p:nvPr>
            <p:ph type="sldNum" sz="quarter" idx="12"/>
          </p:nvPr>
        </p:nvSpPr>
        <p:spPr/>
        <p:txBody>
          <a:bodyPr>
            <a:normAutofit fontScale="85000" lnSpcReduction="20000"/>
          </a:bodyPr>
          <a:lstStyle/>
          <a:p>
            <a:fld id="{D57F1E4F-1CFF-5643-939E-217C01CDF565}" type="slidenum">
              <a:rPr lang="en-US" smtClean="0"/>
              <a:pPr/>
              <a:t>35</a:t>
            </a:fld>
            <a:endParaRPr lang="en-US" dirty="0"/>
          </a:p>
        </p:txBody>
      </p:sp>
      <p:sp>
        <p:nvSpPr>
          <p:cNvPr id="25" name="TextBox 24"/>
          <p:cNvSpPr txBox="1"/>
          <p:nvPr/>
        </p:nvSpPr>
        <p:spPr>
          <a:xfrm>
            <a:off x="116148" y="4987625"/>
            <a:ext cx="9027852" cy="1569660"/>
          </a:xfrm>
          <a:prstGeom prst="rect">
            <a:avLst/>
          </a:prstGeom>
          <a:noFill/>
        </p:spPr>
        <p:txBody>
          <a:bodyPr wrap="square" rtlCol="0">
            <a:spAutoFit/>
          </a:bodyPr>
          <a:lstStyle/>
          <a:p>
            <a:pPr algn="ctr"/>
            <a:r>
              <a:rPr lang="en-US" sz="2400"/>
              <a:t>Students create a graphic organizer using words and phrases from video and reading to begin to develop the vocabulary they will need to talk about the topic. </a:t>
            </a:r>
          </a:p>
          <a:p>
            <a:pPr algn="ctr"/>
            <a:endParaRPr lang="en-US" sz="2400"/>
          </a:p>
        </p:txBody>
      </p:sp>
      <p:sp>
        <p:nvSpPr>
          <p:cNvPr id="16" name="Oval 15"/>
          <p:cNvSpPr/>
          <p:nvPr/>
        </p:nvSpPr>
        <p:spPr>
          <a:xfrm>
            <a:off x="2032091" y="1953158"/>
            <a:ext cx="2245504" cy="1084268"/>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a:t>les causes</a:t>
            </a:r>
          </a:p>
        </p:txBody>
      </p:sp>
      <p:sp>
        <p:nvSpPr>
          <p:cNvPr id="17" name="Oval 16"/>
          <p:cNvSpPr/>
          <p:nvPr/>
        </p:nvSpPr>
        <p:spPr>
          <a:xfrm>
            <a:off x="4940987" y="1953158"/>
            <a:ext cx="2245504" cy="1084268"/>
          </a:xfrm>
          <a:prstGeom prst="ellips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en-US" sz="2400"/>
              <a:t>les solutions</a:t>
            </a:r>
          </a:p>
        </p:txBody>
      </p:sp>
      <p:sp>
        <p:nvSpPr>
          <p:cNvPr id="19" name="Rectangle 18"/>
          <p:cNvSpPr/>
          <p:nvPr/>
        </p:nvSpPr>
        <p:spPr>
          <a:xfrm>
            <a:off x="3489048" y="3927692"/>
            <a:ext cx="2351763" cy="923330"/>
          </a:xfrm>
          <a:prstGeom prst="rect">
            <a:avLst/>
          </a:prstGeom>
          <a:noFill/>
        </p:spPr>
        <p:txBody>
          <a:bodyPr wrap="none" lIns="91440" tIns="45720" rIns="91440" bIns="45720">
            <a:spAutoFit/>
          </a:bodyPr>
          <a:lstStyle/>
          <a:p>
            <a:pPr algn="ctr"/>
            <a:r>
              <a:rPr lang="en-US" sz="5400" b="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la faim</a:t>
            </a:r>
            <a:endParaRPr lang="en-US" sz="5400" b="1" cap="none" spc="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cxnSp>
        <p:nvCxnSpPr>
          <p:cNvPr id="24" name="Straight Connector 23"/>
          <p:cNvCxnSpPr/>
          <p:nvPr/>
        </p:nvCxnSpPr>
        <p:spPr>
          <a:xfrm rot="5400000" flipH="1" flipV="1">
            <a:off x="4817389" y="3065447"/>
            <a:ext cx="1051442" cy="995402"/>
          </a:xfrm>
          <a:prstGeom prst="line">
            <a:avLst/>
          </a:prstGeom>
          <a:ln>
            <a:solidFill>
              <a:schemeClr val="tx2"/>
            </a:solidFill>
            <a:tailEnd type="triangle" w="lg"/>
          </a:ln>
        </p:spPr>
        <p:style>
          <a:lnRef idx="2">
            <a:schemeClr val="accent1"/>
          </a:lnRef>
          <a:fillRef idx="0">
            <a:schemeClr val="accent1"/>
          </a:fillRef>
          <a:effectRef idx="1">
            <a:schemeClr val="accent1"/>
          </a:effectRef>
          <a:fontRef idx="minor">
            <a:schemeClr val="tx1"/>
          </a:fontRef>
        </p:style>
      </p:cxnSp>
      <p:cxnSp>
        <p:nvCxnSpPr>
          <p:cNvPr id="39" name="Straight Connector 38"/>
          <p:cNvCxnSpPr/>
          <p:nvPr/>
        </p:nvCxnSpPr>
        <p:spPr>
          <a:xfrm rot="10800000">
            <a:off x="2679504" y="3927692"/>
            <a:ext cx="2165905" cy="174544"/>
          </a:xfrm>
          <a:prstGeom prst="line">
            <a:avLst/>
          </a:prstGeom>
          <a:ln>
            <a:solidFill>
              <a:schemeClr val="tx2"/>
            </a:solidFill>
            <a:tailEnd type="triangle" w="lg"/>
          </a:ln>
        </p:spPr>
        <p:style>
          <a:lnRef idx="2">
            <a:schemeClr val="accent1"/>
          </a:lnRef>
          <a:fillRef idx="0">
            <a:schemeClr val="accent1"/>
          </a:fillRef>
          <a:effectRef idx="1">
            <a:schemeClr val="accent1"/>
          </a:effectRef>
          <a:fontRef idx="minor">
            <a:schemeClr val="tx1"/>
          </a:fontRef>
        </p:style>
      </p:cxnSp>
      <p:sp>
        <p:nvSpPr>
          <p:cNvPr id="18" name="Oval 17"/>
          <p:cNvSpPr/>
          <p:nvPr/>
        </p:nvSpPr>
        <p:spPr>
          <a:xfrm>
            <a:off x="6290995" y="3385558"/>
            <a:ext cx="2245504" cy="108426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a:t>les avantages</a:t>
            </a:r>
          </a:p>
        </p:txBody>
      </p:sp>
      <p:cxnSp>
        <p:nvCxnSpPr>
          <p:cNvPr id="23" name="Straight Arrow Connector 22"/>
          <p:cNvCxnSpPr/>
          <p:nvPr/>
        </p:nvCxnSpPr>
        <p:spPr>
          <a:xfrm flipV="1">
            <a:off x="4845409" y="3927692"/>
            <a:ext cx="1785328" cy="174545"/>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p:nvPr/>
        </p:nvCxnSpPr>
        <p:spPr>
          <a:xfrm rot="10800000">
            <a:off x="3489049" y="3037427"/>
            <a:ext cx="1356361" cy="1064811"/>
          </a:xfrm>
          <a:prstGeom prst="straightConnector1">
            <a:avLst/>
          </a:prstGeom>
          <a:ln>
            <a:solidFill>
              <a:schemeClr val="tx2"/>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5936752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Elicit Performance/Provide Feedback</a:t>
            </a:r>
            <a:endParaRPr lang="en-US" dirty="0"/>
          </a:p>
        </p:txBody>
      </p:sp>
      <p:pic>
        <p:nvPicPr>
          <p:cNvPr id="20" name="Content Placeholder 19" descr="Unknown.jpeg"/>
          <p:cNvPicPr>
            <a:picLocks noGrp="1" noChangeAspect="1"/>
          </p:cNvPicPr>
          <p:nvPr>
            <p:ph sz="quarter" idx="1"/>
          </p:nvPr>
        </p:nvPicPr>
        <p:blipFill>
          <a:blip r:embed="rId2"/>
          <a:srcRect t="-52422" b="-52422"/>
          <a:stretch>
            <a:fillRect/>
          </a:stretch>
        </p:blipFill>
        <p:spPr>
          <a:xfrm>
            <a:off x="609600" y="1961143"/>
            <a:ext cx="3886200" cy="4572000"/>
          </a:xfrm>
        </p:spPr>
      </p:pic>
      <p:sp>
        <p:nvSpPr>
          <p:cNvPr id="18" name="Content Placeholder 17"/>
          <p:cNvSpPr>
            <a:spLocks noGrp="1"/>
          </p:cNvSpPr>
          <p:nvPr>
            <p:ph sz="quarter" idx="2"/>
          </p:nvPr>
        </p:nvSpPr>
        <p:spPr>
          <a:xfrm>
            <a:off x="4844900" y="2410537"/>
            <a:ext cx="3918099" cy="3645876"/>
          </a:xfrm>
        </p:spPr>
        <p:txBody>
          <a:bodyPr/>
          <a:lstStyle/>
          <a:p>
            <a:pPr marL="0" algn="ctr">
              <a:buNone/>
            </a:pPr>
            <a:r>
              <a:rPr lang="en-US"/>
              <a:t>Using the graphic organizer you created with your group, write for (2) minutes about hunger — problems, causes and solutions. Include your personal thoughts. </a:t>
            </a:r>
          </a:p>
        </p:txBody>
      </p:sp>
      <p:sp>
        <p:nvSpPr>
          <p:cNvPr id="4" name="Slide Number Placeholder 3"/>
          <p:cNvSpPr>
            <a:spLocks noGrp="1"/>
          </p:cNvSpPr>
          <p:nvPr>
            <p:ph type="sldNum" sz="quarter" idx="16"/>
          </p:nvPr>
        </p:nvSpPr>
        <p:spPr/>
        <p:txBody>
          <a:bodyPr>
            <a:normAutofit fontScale="85000" lnSpcReduction="20000"/>
          </a:bodyPr>
          <a:lstStyle/>
          <a:p>
            <a:fld id="{D57F1E4F-1CFF-5643-939E-217C01CDF565}" type="slidenum">
              <a:rPr lang="en-US" smtClean="0"/>
              <a:pPr/>
              <a:t>36</a:t>
            </a:fld>
            <a:endParaRPr lang="en-US" dirty="0"/>
          </a:p>
        </p:txBody>
      </p:sp>
      <p:sp>
        <p:nvSpPr>
          <p:cNvPr id="3" name="Footer Placeholder 2"/>
          <p:cNvSpPr>
            <a:spLocks noGrp="1"/>
          </p:cNvSpPr>
          <p:nvPr>
            <p:ph type="ftr" sz="quarter" idx="17"/>
          </p:nvPr>
        </p:nvSpPr>
        <p:spPr/>
        <p:txBody>
          <a:bodyPr/>
          <a:lstStyle/>
          <a:p>
            <a:r>
              <a:rPr lang="en-US" smtClean="0"/>
              <a:t>Laura Terrill, HEB 2014</a:t>
            </a:r>
            <a:endParaRPr lang="en-US" dirty="0"/>
          </a:p>
        </p:txBody>
      </p:sp>
      <p:sp>
        <p:nvSpPr>
          <p:cNvPr id="25" name="TextBox 24"/>
          <p:cNvSpPr txBox="1"/>
          <p:nvPr/>
        </p:nvSpPr>
        <p:spPr>
          <a:xfrm>
            <a:off x="61952" y="1516698"/>
            <a:ext cx="9027852" cy="1138773"/>
          </a:xfrm>
          <a:prstGeom prst="rect">
            <a:avLst/>
          </a:prstGeom>
          <a:noFill/>
        </p:spPr>
        <p:txBody>
          <a:bodyPr wrap="square" rtlCol="0">
            <a:spAutoFit/>
          </a:bodyPr>
          <a:lstStyle/>
          <a:p>
            <a:pPr algn="ctr"/>
            <a:r>
              <a:rPr lang="en-US" sz="4400"/>
              <a:t>Quick Write</a:t>
            </a:r>
          </a:p>
          <a:p>
            <a:pPr algn="ctr"/>
            <a:endParaRPr lang="en-US" sz="2400"/>
          </a:p>
        </p:txBody>
      </p:sp>
    </p:spTree>
    <p:extLst>
      <p:ext uri="{BB962C8B-B14F-4D97-AF65-F5344CB8AC3E}">
        <p14:creationId xmlns:mc="http://schemas.openxmlformats.org/markup-compatibility/2006" xmlns:mv="urn:schemas-microsoft-com:mac:vml" xmlns:p14="http://schemas.microsoft.com/office/powerpoint/2010/main" xmlns:p="http://schemas.openxmlformats.org/presentationml/2006/main" xmlns:r="http://schemas.openxmlformats.org/officeDocument/2006/relationships" xmlns:a="http://schemas.openxmlformats.org/drawingml/2006/main" xmlns="" val="59367527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Lesson Transitions</a:t>
            </a:r>
          </a:p>
        </p:txBody>
      </p:sp>
      <p:sp>
        <p:nvSpPr>
          <p:cNvPr id="3" name="Footer Placeholder 2"/>
          <p:cNvSpPr>
            <a:spLocks noGrp="1"/>
          </p:cNvSpPr>
          <p:nvPr>
            <p:ph type="ftr" sz="quarter" idx="11"/>
          </p:nvPr>
        </p:nvSpPr>
        <p:spPr/>
        <p:txBody>
          <a:bodyPr/>
          <a:lstStyle/>
          <a:p>
            <a:r>
              <a:rPr lang="en-US"/>
              <a:t>Laura Terrill, HEB 2014</a:t>
            </a:r>
          </a:p>
        </p:txBody>
      </p:sp>
      <p:sp>
        <p:nvSpPr>
          <p:cNvPr id="4" name="Slide Number Placeholder 3"/>
          <p:cNvSpPr>
            <a:spLocks noGrp="1"/>
          </p:cNvSpPr>
          <p:nvPr>
            <p:ph type="sldNum" sz="quarter" idx="12"/>
          </p:nvPr>
        </p:nvSpPr>
        <p:spPr/>
        <p:txBody>
          <a:bodyPr>
            <a:normAutofit fontScale="85000" lnSpcReduction="20000"/>
          </a:bodyPr>
          <a:lstStyle/>
          <a:p>
            <a:fld id="{74C2F60E-34D8-DD42-93FD-7BD7AE432328}" type="slidenum">
              <a:rPr lang="en-US"/>
              <a:pPr/>
              <a:t>37</a:t>
            </a:fld>
            <a:endParaRPr lang="en-US"/>
          </a:p>
        </p:txBody>
      </p:sp>
      <p:graphicFrame>
        <p:nvGraphicFramePr>
          <p:cNvPr id="5" name="Table 4"/>
          <p:cNvGraphicFramePr>
            <a:graphicFrameLocks noGrp="1"/>
          </p:cNvGraphicFramePr>
          <p:nvPr/>
        </p:nvGraphicFramePr>
        <p:xfrm>
          <a:off x="609600" y="1798884"/>
          <a:ext cx="8153400" cy="4354036"/>
        </p:xfrm>
        <a:graphic>
          <a:graphicData uri="http://schemas.openxmlformats.org/drawingml/2006/table">
            <a:tbl>
              <a:tblPr firstRow="1" bandRow="1">
                <a:tableStyleId>{5C22544A-7EE6-4342-B048-85BDC9FD1C3A}</a:tableStyleId>
              </a:tblPr>
              <a:tblGrid>
                <a:gridCol w="2364184"/>
                <a:gridCol w="5789216"/>
              </a:tblGrid>
              <a:tr h="391636">
                <a:tc>
                  <a:txBody>
                    <a:bodyPr/>
                    <a:lstStyle/>
                    <a:p>
                      <a:pPr marL="0" marR="0">
                        <a:lnSpc>
                          <a:spcPct val="100000"/>
                        </a:lnSpc>
                        <a:spcBef>
                          <a:spcPts val="0"/>
                        </a:spcBef>
                        <a:spcAft>
                          <a:spcPts val="0"/>
                        </a:spcAft>
                      </a:pPr>
                      <a:r>
                        <a:rPr lang="en-US" sz="2000" b="1">
                          <a:latin typeface="+mn-lt"/>
                          <a:ea typeface="Cambria"/>
                          <a:cs typeface="Times New Roman"/>
                        </a:rPr>
                        <a:t>The teacher says…</a:t>
                      </a:r>
                      <a:endParaRPr lang="en-US" sz="2000">
                        <a:latin typeface="+mn-lt"/>
                        <a:ea typeface="Cambria"/>
                        <a:cs typeface="Times New Roman"/>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000" b="1">
                          <a:latin typeface="+mn-lt"/>
                          <a:ea typeface="Cambria"/>
                          <a:cs typeface="Times New Roman"/>
                        </a:rPr>
                        <a:t>Learners:</a:t>
                      </a:r>
                      <a:endParaRPr lang="en-US" sz="2000">
                        <a:latin typeface="+mn-lt"/>
                        <a:ea typeface="Cambria"/>
                        <a:cs typeface="Times New Roman"/>
                      </a:endParaRPr>
                    </a:p>
                  </a:txBody>
                  <a:tcPr marL="68580" marR="68580" marT="0" marB="0">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1636">
                <a:tc>
                  <a:txBody>
                    <a:bodyPr/>
                    <a:lstStyle/>
                    <a:p>
                      <a:pPr marL="0" marR="0">
                        <a:lnSpc>
                          <a:spcPct val="100000"/>
                        </a:lnSpc>
                        <a:spcBef>
                          <a:spcPts val="0"/>
                        </a:spcBef>
                        <a:spcAft>
                          <a:spcPts val="0"/>
                        </a:spcAft>
                      </a:pPr>
                      <a:r>
                        <a:rPr lang="en-US" sz="2000">
                          <a:latin typeface="+mn-lt"/>
                          <a:ea typeface="Cambria"/>
                          <a:cs typeface="Times New Roman"/>
                        </a:rPr>
                        <a:t>While I take attendance…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000">
                          <a:latin typeface="+mn-lt"/>
                          <a:ea typeface="Cambria"/>
                          <a:cs typeface="Times New Roman"/>
                        </a:rPr>
                        <a:t>write two questions to find out how if your partner is hungry,</a:t>
                      </a:r>
                      <a:r>
                        <a:rPr lang="en-US" sz="2000" baseline="0">
                          <a:latin typeface="+mn-lt"/>
                          <a:ea typeface="Cambria"/>
                          <a:cs typeface="Times New Roman"/>
                        </a:rPr>
                        <a:t> what he/she ate recently</a:t>
                      </a:r>
                    </a:p>
                    <a:p>
                      <a:pPr marL="0" marR="0">
                        <a:lnSpc>
                          <a:spcPct val="100000"/>
                        </a:lnSpc>
                        <a:spcBef>
                          <a:spcPts val="0"/>
                        </a:spcBef>
                        <a:spcAft>
                          <a:spcPts val="0"/>
                        </a:spcAft>
                      </a:pPr>
                      <a:endParaRPr lang="en-US" sz="20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1636">
                <a:tc>
                  <a:txBody>
                    <a:bodyPr/>
                    <a:lstStyle/>
                    <a:p>
                      <a:pPr marL="0" marR="0">
                        <a:lnSpc>
                          <a:spcPct val="100000"/>
                        </a:lnSpc>
                        <a:spcBef>
                          <a:spcPts val="0"/>
                        </a:spcBef>
                        <a:spcAft>
                          <a:spcPts val="0"/>
                        </a:spcAft>
                      </a:pPr>
                      <a:r>
                        <a:rPr lang="en-US" sz="2000">
                          <a:latin typeface="+mn-lt"/>
                          <a:ea typeface="Cambria"/>
                          <a:cs typeface="Times New Roman"/>
                        </a:rPr>
                        <a:t>While I pass out the graphic organizer….</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000">
                          <a:latin typeface="+mn-lt"/>
                          <a:ea typeface="Cambria"/>
                          <a:cs typeface="Times New Roman"/>
                        </a:rPr>
                        <a:t>think of ways to complete the following sentence, “Hunger exists because…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1636">
                <a:tc>
                  <a:txBody>
                    <a:bodyPr/>
                    <a:lstStyle/>
                    <a:p>
                      <a:pPr marL="0" marR="0">
                        <a:lnSpc>
                          <a:spcPct val="100000"/>
                        </a:lnSpc>
                        <a:spcBef>
                          <a:spcPts val="0"/>
                        </a:spcBef>
                        <a:spcAft>
                          <a:spcPts val="0"/>
                        </a:spcAft>
                      </a:pPr>
                      <a:r>
                        <a:rPr lang="en-US" sz="2000">
                          <a:latin typeface="+mn-lt"/>
                          <a:ea typeface="Cambria"/>
                          <a:cs typeface="Times New Roman"/>
                        </a:rPr>
                        <a:t>While I answer this student’s question…</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000">
                          <a:latin typeface="+mn-lt"/>
                          <a:ea typeface="Cambria"/>
                          <a:cs typeface="Times New Roman"/>
                        </a:rPr>
                        <a:t>role-play a (30 second) conversation with your partner. If you run out of things to say, start over. </a:t>
                      </a:r>
                    </a:p>
                    <a:p>
                      <a:pPr marL="0" marR="0">
                        <a:lnSpc>
                          <a:spcPct val="100000"/>
                        </a:lnSpc>
                        <a:spcBef>
                          <a:spcPts val="0"/>
                        </a:spcBef>
                        <a:spcAft>
                          <a:spcPts val="0"/>
                        </a:spcAft>
                      </a:pPr>
                      <a:endParaRPr lang="en-US" sz="20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1636">
                <a:tc>
                  <a:txBody>
                    <a:bodyPr/>
                    <a:lstStyle/>
                    <a:p>
                      <a:pPr marL="0" marR="0">
                        <a:lnSpc>
                          <a:spcPct val="100000"/>
                        </a:lnSpc>
                        <a:spcBef>
                          <a:spcPts val="0"/>
                        </a:spcBef>
                        <a:spcAft>
                          <a:spcPts val="0"/>
                        </a:spcAft>
                      </a:pPr>
                      <a:r>
                        <a:rPr lang="en-US" sz="2000">
                          <a:latin typeface="+mn-lt"/>
                          <a:ea typeface="Cambria"/>
                          <a:cs typeface="Times New Roman"/>
                        </a:rPr>
                        <a:t>While I find the picture…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000">
                          <a:latin typeface="+mn-lt"/>
                          <a:ea typeface="Cambria"/>
                          <a:cs typeface="Times New Roman"/>
                        </a:rPr>
                        <a:t>tweet a thought about hunger in the world.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91636">
                <a:tc>
                  <a:txBody>
                    <a:bodyPr/>
                    <a:lstStyle/>
                    <a:p>
                      <a:pPr marL="0" marR="0">
                        <a:lnSpc>
                          <a:spcPct val="100000"/>
                        </a:lnSpc>
                        <a:spcBef>
                          <a:spcPts val="0"/>
                        </a:spcBef>
                        <a:spcAft>
                          <a:spcPts val="0"/>
                        </a:spcAft>
                      </a:pPr>
                      <a:r>
                        <a:rPr lang="en-US" sz="2000">
                          <a:latin typeface="+mn-lt"/>
                          <a:ea typeface="Cambria"/>
                          <a:cs typeface="Times New Roman"/>
                        </a:rPr>
                        <a:t>We have one minute left….</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000">
                          <a:latin typeface="+mn-lt"/>
                          <a:ea typeface="Cambria"/>
                          <a:cs typeface="Times New Roman"/>
                        </a:rPr>
                        <a:t>use circumlocution to see how many of the following words/phrases you can get your partner to say.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3600"/>
              <a:t>Enhance Retention and Transfer (Homework)</a:t>
            </a:r>
          </a:p>
        </p:txBody>
      </p:sp>
      <p:sp>
        <p:nvSpPr>
          <p:cNvPr id="6" name="Footer Placeholder 5"/>
          <p:cNvSpPr>
            <a:spLocks noGrp="1"/>
          </p:cNvSpPr>
          <p:nvPr>
            <p:ph type="ftr" sz="quarter" idx="11"/>
          </p:nvPr>
        </p:nvSpPr>
        <p:spPr/>
        <p:txBody>
          <a:bodyPr/>
          <a:lstStyle/>
          <a:p>
            <a:r>
              <a:rPr lang="en-US"/>
              <a:t>Laura Terrill, HEB 2014</a:t>
            </a: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38</a:t>
            </a:fld>
            <a:endParaRPr lang="en-US"/>
          </a:p>
        </p:txBody>
      </p:sp>
      <p:graphicFrame>
        <p:nvGraphicFramePr>
          <p:cNvPr id="8" name="Table 7"/>
          <p:cNvGraphicFramePr>
            <a:graphicFrameLocks noGrp="1"/>
          </p:cNvGraphicFramePr>
          <p:nvPr/>
        </p:nvGraphicFramePr>
        <p:xfrm>
          <a:off x="294280" y="1859400"/>
          <a:ext cx="8468720" cy="4480560"/>
        </p:xfrm>
        <a:graphic>
          <a:graphicData uri="http://schemas.openxmlformats.org/drawingml/2006/table">
            <a:tbl>
              <a:tblPr firstRow="1" bandRow="1">
                <a:tableStyleId>{5C22544A-7EE6-4342-B048-85BDC9FD1C3A}</a:tableStyleId>
              </a:tblPr>
              <a:tblGrid>
                <a:gridCol w="2865366"/>
                <a:gridCol w="5603354"/>
              </a:tblGrid>
              <a:tr h="370840">
                <a:tc>
                  <a:txBody>
                    <a:bodyPr/>
                    <a:lstStyle/>
                    <a:p>
                      <a:pPr algn="ctr"/>
                      <a:r>
                        <a:rPr lang="en-US" sz="2400" b="0">
                          <a:solidFill>
                            <a:schemeClr val="bg1"/>
                          </a:solidFill>
                        </a:rPr>
                        <a:t>Type of Homework</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b="0">
                          <a:solidFill>
                            <a:schemeClr val="bg1"/>
                          </a:solidFill>
                        </a:rPr>
                        <a:t>Learners might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0">
                <a:tc>
                  <a:txBody>
                    <a:bodyPr/>
                    <a:lstStyle/>
                    <a:p>
                      <a:r>
                        <a:rPr lang="en-US" sz="2400"/>
                        <a:t>Pre-learning </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a:t>watch</a:t>
                      </a:r>
                      <a:r>
                        <a:rPr lang="en-US" sz="2400" baseline="0"/>
                        <a:t> a video or read an article on hunger issues in English. </a:t>
                      </a:r>
                      <a:endParaRPr lang="en-US" sz="240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lang="en-US" sz="2400"/>
                        <a:t>Checking for understanding</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a:t>create a visual or find visuals</a:t>
                      </a:r>
                      <a:r>
                        <a:rPr lang="en-US" sz="2400" baseline="0"/>
                        <a:t> for key vocabulary related to hunger. Post to in class word wall. </a:t>
                      </a:r>
                      <a:endParaRPr lang="en-US" sz="240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lang="en-US" sz="2400"/>
                        <a:t>Practicing</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a:t>work with graphic organizer and write sentences by completing various sentence</a:t>
                      </a:r>
                      <a:r>
                        <a:rPr lang="en-US" sz="2400" baseline="0"/>
                        <a:t> starters. </a:t>
                      </a:r>
                      <a:endParaRPr lang="en-US" sz="240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lang="en-US" sz="2400"/>
                        <a:t>Processing</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a:t>write questions they might ask to identify hunger issues in their community. </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 HEB 2014</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t>“If you want to feel secure,</a:t>
            </a:r>
            <a:br>
              <a:rPr lang="en-US" sz="2800"/>
            </a:br>
            <a:r>
              <a:rPr lang="en-US" sz="2800"/>
              <a:t>Do what you already know how to do.</a:t>
            </a:r>
          </a:p>
          <a:p>
            <a:pPr algn="ctr"/>
            <a:endParaRPr lang="en-US" sz="2800"/>
          </a:p>
          <a:p>
            <a:pPr algn="ctr"/>
            <a:r>
              <a:rPr lang="en-US" sz="2800"/>
              <a:t>If you want to be a true professional and continue to grow…</a:t>
            </a:r>
          </a:p>
          <a:p>
            <a:pPr algn="ctr"/>
            <a:r>
              <a:rPr lang="en-US" sz="2800"/>
              <a:t>Go to the cutting edge of your competence,</a:t>
            </a:r>
          </a:p>
          <a:p>
            <a:pPr algn="ctr"/>
            <a:r>
              <a:rPr lang="en-US" sz="2800"/>
              <a:t>Which means a temporary loss of security.</a:t>
            </a:r>
          </a:p>
          <a:p>
            <a:pPr algn="ctr"/>
            <a:endParaRPr lang="en-US" sz="2800"/>
          </a:p>
          <a:p>
            <a:pPr algn="ctr"/>
            <a:r>
              <a:rPr lang="en-US" sz="2800"/>
              <a:t>So whenever you don’t quite </a:t>
            </a:r>
          </a:p>
          <a:p>
            <a:pPr algn="ctr"/>
            <a:r>
              <a:rPr lang="en-US" sz="2800"/>
              <a:t>know what you’re doing,</a:t>
            </a:r>
          </a:p>
          <a:p>
            <a:pPr algn="ctr"/>
            <a:r>
              <a:rPr lang="en-US" sz="2800"/>
              <a:t>know you’re growing!”</a:t>
            </a:r>
          </a:p>
          <a:p>
            <a:pPr algn="ctr"/>
            <a:endParaRPr lang="en-US" sz="2800"/>
          </a:p>
          <a:p>
            <a:pPr algn="ctr"/>
            <a:r>
              <a:rPr lang="en-US"/>
              <a:t>Madeline Hunter 1987</a:t>
            </a:r>
          </a:p>
        </p:txBody>
      </p:sp>
      <p:sp>
        <p:nvSpPr>
          <p:cNvPr id="5" name="Slide Number Placeholder 4"/>
          <p:cNvSpPr>
            <a:spLocks noGrp="1"/>
          </p:cNvSpPr>
          <p:nvPr>
            <p:ph type="sldNum" sz="quarter" idx="12"/>
          </p:nvPr>
        </p:nvSpPr>
        <p:spPr/>
        <p:txBody>
          <a:bodyPr/>
          <a:lstStyle/>
          <a:p>
            <a:fld id="{74C2F60E-34D8-DD42-93FD-7BD7AE432328}" type="slidenum">
              <a:rPr lang="en-US"/>
              <a:pPr/>
              <a:t>39</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381000" y="2408670"/>
            <a:ext cx="8534400" cy="1371600"/>
          </a:xfrm>
        </p:spPr>
        <p:txBody>
          <a:bodyPr>
            <a:noAutofit/>
          </a:bodyPr>
          <a:lstStyle/>
          <a:p>
            <a:pPr marL="0">
              <a:buFont typeface="Georgia" pitchFamily="-112" charset="0"/>
              <a:buNone/>
            </a:pPr>
            <a:r>
              <a:rPr lang="en-US" sz="2800" smtClean="0">
                <a:ea typeface="ＭＳ Ｐゴシック" pitchFamily="-112" charset="-128"/>
                <a:cs typeface="ＭＳ Ｐゴシック" pitchFamily="-112" charset="-128"/>
              </a:rPr>
              <a:t>It was a dark and stormy night when Zapata met El Chupacabra. </a:t>
            </a:r>
          </a:p>
          <a:p>
            <a:pPr marL="0">
              <a:buFont typeface="Georgia" pitchFamily="-112" charset="0"/>
              <a:buNone/>
            </a:pPr>
            <a:r>
              <a:rPr lang="en-US" sz="2800" smtClean="0">
                <a:solidFill>
                  <a:srgbClr val="FF0000"/>
                </a:solidFill>
                <a:ea typeface="ＭＳ Ｐゴシック" pitchFamily="-112" charset="-128"/>
                <a:cs typeface="ＭＳ Ｐゴシック" pitchFamily="-112" charset="-128"/>
              </a:rPr>
              <a:t>        	 —</a:t>
            </a:r>
          </a:p>
          <a:p>
            <a:pPr marL="0">
              <a:buFont typeface="Georgia" pitchFamily="-112" charset="0"/>
              <a:buNone/>
            </a:pPr>
            <a:r>
              <a:rPr lang="en-US" sz="2800" smtClean="0">
                <a:solidFill>
                  <a:srgbClr val="FF0000"/>
                </a:solidFill>
                <a:ea typeface="ＭＳ Ｐゴシック" pitchFamily="-112" charset="-128"/>
                <a:cs typeface="ＭＳ Ｐゴシック" pitchFamily="-112" charset="-128"/>
              </a:rPr>
              <a:t>         	 —</a:t>
            </a:r>
          </a:p>
          <a:p>
            <a:pPr marL="0">
              <a:buFont typeface="Georgia" pitchFamily="-112" charset="0"/>
              <a:buNone/>
            </a:pPr>
            <a:r>
              <a:rPr lang="en-US" sz="2800" smtClean="0">
                <a:solidFill>
                  <a:srgbClr val="FF0000"/>
                </a:solidFill>
                <a:ea typeface="ＭＳ Ｐゴシック" pitchFamily="-112" charset="-128"/>
                <a:cs typeface="ＭＳ Ｐゴシック" pitchFamily="-112" charset="-128"/>
              </a:rPr>
              <a:t>         	 —</a:t>
            </a:r>
          </a:p>
        </p:txBody>
      </p:sp>
      <p:sp>
        <p:nvSpPr>
          <p:cNvPr id="7" name="Content Placeholder 5"/>
          <p:cNvSpPr txBox="1">
            <a:spLocks/>
          </p:cNvSpPr>
          <p:nvPr/>
        </p:nvSpPr>
        <p:spPr bwMode="auto">
          <a:xfrm>
            <a:off x="457200" y="4876800"/>
            <a:ext cx="8458200" cy="1066800"/>
          </a:xfrm>
          <a:prstGeom prst="rect">
            <a:avLst/>
          </a:prstGeom>
          <a:noFill/>
          <a:ln w="9525">
            <a:noFill/>
            <a:miter lim="800000"/>
            <a:headEnd/>
            <a:tailEnd/>
          </a:ln>
        </p:spPr>
        <p:txBody>
          <a:bodyPr>
            <a:prstTxWarp prst="textNoShape">
              <a:avLst/>
            </a:prstTxWarp>
          </a:bodyPr>
          <a:lstStyle/>
          <a:p>
            <a:pPr indent="-255588">
              <a:spcBef>
                <a:spcPts val="300"/>
              </a:spcBef>
              <a:buClr>
                <a:srgbClr val="A04DA3"/>
              </a:buClr>
              <a:buFont typeface="Georgia" pitchFamily="-1" charset="0"/>
              <a:buNone/>
              <a:defRPr/>
            </a:pPr>
            <a:r>
              <a:rPr lang="en-US" sz="2800">
                <a:latin typeface="+mn-lt"/>
                <a:ea typeface="ＭＳ Ｐゴシック" charset="-128"/>
                <a:cs typeface="ＭＳ Ｐゴシック" charset="-128"/>
              </a:rPr>
              <a:t>Sadly Zapata learned too late that nightmares do come true. </a:t>
            </a:r>
          </a:p>
        </p:txBody>
      </p:sp>
      <p:pic>
        <p:nvPicPr>
          <p:cNvPr id="234501" name="Picture 7" descr="images.jpeg"/>
          <p:cNvPicPr>
            <a:picLocks noChangeAspect="1"/>
          </p:cNvPicPr>
          <p:nvPr/>
        </p:nvPicPr>
        <p:blipFill>
          <a:blip r:embed="rId2"/>
          <a:srcRect/>
          <a:stretch>
            <a:fillRect/>
          </a:stretch>
        </p:blipFill>
        <p:spPr bwMode="auto">
          <a:xfrm>
            <a:off x="608360" y="294302"/>
            <a:ext cx="2154238" cy="1755775"/>
          </a:xfrm>
          <a:prstGeom prst="rect">
            <a:avLst/>
          </a:prstGeom>
          <a:noFill/>
          <a:ln w="9525">
            <a:noFill/>
            <a:miter lim="800000"/>
            <a:headEnd/>
            <a:tailEnd/>
          </a:ln>
        </p:spPr>
      </p:pic>
      <p:sp>
        <p:nvSpPr>
          <p:cNvPr id="8" name="Footer Placeholder 7"/>
          <p:cNvSpPr>
            <a:spLocks noGrp="1"/>
          </p:cNvSpPr>
          <p:nvPr>
            <p:ph type="ftr" sz="quarter" idx="11"/>
          </p:nvPr>
        </p:nvSpPr>
        <p:spPr/>
        <p:txBody>
          <a:bodyPr/>
          <a:lstStyle/>
          <a:p>
            <a:r>
              <a:rPr lang="en-US"/>
              <a:t>Laura Terrill, HEB 2014</a:t>
            </a:r>
          </a:p>
        </p:txBody>
      </p:sp>
      <p:sp>
        <p:nvSpPr>
          <p:cNvPr id="9" name="Slide Number Placeholder 8"/>
          <p:cNvSpPr>
            <a:spLocks noGrp="1"/>
          </p:cNvSpPr>
          <p:nvPr>
            <p:ph type="sldNum" sz="quarter" idx="12"/>
          </p:nvPr>
        </p:nvSpPr>
        <p:spPr/>
        <p:txBody>
          <a:bodyPr>
            <a:normAutofit fontScale="85000" lnSpcReduction="20000"/>
          </a:bodyPr>
          <a:lstStyle/>
          <a:p>
            <a:fld id="{74C2F60E-34D8-DD42-93FD-7BD7AE432328}" type="slidenum">
              <a:rPr lang="en-US"/>
              <a:pPr/>
              <a:t>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p:bld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1602" name="Text Box 3"/>
          <p:cNvSpPr txBox="1">
            <a:spLocks noChangeArrowheads="1"/>
          </p:cNvSpPr>
          <p:nvPr/>
        </p:nvSpPr>
        <p:spPr bwMode="auto">
          <a:xfrm>
            <a:off x="4192612" y="2868375"/>
            <a:ext cx="4764044" cy="2308324"/>
          </a:xfrm>
          <a:prstGeom prst="rect">
            <a:avLst/>
          </a:prstGeom>
          <a:noFill/>
          <a:ln w="9525">
            <a:noFill/>
            <a:miter lim="800000"/>
            <a:headEnd/>
            <a:tailEnd/>
          </a:ln>
        </p:spPr>
        <p:txBody>
          <a:bodyPr wrap="none">
            <a:prstTxWarp prst="textNoShape">
              <a:avLst/>
            </a:prstTxWarp>
            <a:spAutoFit/>
          </a:bodyPr>
          <a:lstStyle/>
          <a:p>
            <a:pPr algn="ctr"/>
            <a:r>
              <a:rPr lang="en-US" sz="2400">
                <a:solidFill>
                  <a:srgbClr val="000000"/>
                </a:solidFill>
              </a:rPr>
              <a:t>Laura Terrill</a:t>
            </a:r>
          </a:p>
          <a:p>
            <a:pPr algn="ctr"/>
            <a:r>
              <a:rPr lang="en-US" sz="2400">
                <a:solidFill>
                  <a:srgbClr val="000000"/>
                </a:solidFill>
              </a:rPr>
              <a:t>World Language / ELL Consultant</a:t>
            </a:r>
          </a:p>
          <a:p>
            <a:pPr algn="ctr"/>
            <a:r>
              <a:rPr lang="en-US" sz="2400">
                <a:solidFill>
                  <a:srgbClr val="000000"/>
                </a:solidFill>
              </a:rPr>
              <a:t>Email:  </a:t>
            </a:r>
            <a:r>
              <a:rPr lang="en-US" sz="2400">
                <a:solidFill>
                  <a:srgbClr val="000000"/>
                </a:solidFill>
                <a:hlinkClick r:id="rId2"/>
              </a:rPr>
              <a:t>lterrill@gmail.com</a:t>
            </a:r>
            <a:endParaRPr lang="en-US" sz="2400">
              <a:solidFill>
                <a:srgbClr val="000000"/>
              </a:solidFill>
            </a:endParaRPr>
          </a:p>
          <a:p>
            <a:pPr algn="ctr"/>
            <a:r>
              <a:rPr lang="en-US" sz="2400">
                <a:solidFill>
                  <a:srgbClr val="000000"/>
                </a:solidFill>
              </a:rPr>
              <a:t>Wiki: lauraterrill.wikispaces.com</a:t>
            </a:r>
          </a:p>
          <a:p>
            <a:pPr algn="ctr"/>
            <a:r>
              <a:rPr lang="en-US" sz="2400">
                <a:solidFill>
                  <a:srgbClr val="000000"/>
                </a:solidFill>
              </a:rPr>
              <a:t>lterrillfortbendisd.wikispaces.com</a:t>
            </a:r>
          </a:p>
          <a:p>
            <a:pPr algn="ctr"/>
            <a:endParaRPr lang="en-US" sz="2400">
              <a:solidFill>
                <a:srgbClr val="000000"/>
              </a:solidFill>
            </a:endParaRPr>
          </a:p>
        </p:txBody>
      </p:sp>
      <p:pic>
        <p:nvPicPr>
          <p:cNvPr id="281603" name="Picture 6" descr="image774_2.JPG"/>
          <p:cNvPicPr>
            <a:picLocks/>
          </p:cNvPicPr>
          <p:nvPr/>
        </p:nvPicPr>
        <p:blipFill>
          <a:blip r:embed="rId3"/>
          <a:srcRect/>
          <a:stretch>
            <a:fillRect/>
          </a:stretch>
        </p:blipFill>
        <p:spPr bwMode="auto">
          <a:xfrm>
            <a:off x="3176" y="0"/>
            <a:ext cx="9140825" cy="2020888"/>
          </a:xfrm>
          <a:prstGeom prst="rect">
            <a:avLst/>
          </a:prstGeom>
          <a:noFill/>
          <a:ln w="9525">
            <a:noFill/>
            <a:miter lim="800000"/>
            <a:headEnd/>
            <a:tailEnd/>
          </a:ln>
        </p:spPr>
      </p:pic>
      <p:pic>
        <p:nvPicPr>
          <p:cNvPr id="281604" name="Picture 5" descr="languages-362x240.jpg"/>
          <p:cNvPicPr>
            <a:picLocks noChangeAspect="1"/>
          </p:cNvPicPr>
          <p:nvPr/>
        </p:nvPicPr>
        <p:blipFill>
          <a:blip r:embed="rId4"/>
          <a:srcRect/>
          <a:stretch>
            <a:fillRect/>
          </a:stretch>
        </p:blipFill>
        <p:spPr bwMode="auto">
          <a:xfrm>
            <a:off x="519537" y="2681051"/>
            <a:ext cx="3489325" cy="2314575"/>
          </a:xfrm>
          <a:prstGeom prst="rect">
            <a:avLst/>
          </a:prstGeom>
          <a:noFill/>
          <a:ln w="9525">
            <a:noFill/>
            <a:miter lim="800000"/>
            <a:headEnd/>
            <a:tailEnd/>
          </a:ln>
        </p:spPr>
      </p:pic>
      <p:sp>
        <p:nvSpPr>
          <p:cNvPr id="5" name="TextBox 4"/>
          <p:cNvSpPr txBox="1"/>
          <p:nvPr/>
        </p:nvSpPr>
        <p:spPr>
          <a:xfrm>
            <a:off x="395711" y="5468700"/>
            <a:ext cx="7705856" cy="584776"/>
          </a:xfrm>
          <a:prstGeom prst="rect">
            <a:avLst/>
          </a:prstGeom>
          <a:noFill/>
        </p:spPr>
        <p:txBody>
          <a:bodyPr wrap="none" rtlCol="0">
            <a:spAutoFit/>
          </a:bodyPr>
          <a:lstStyle/>
          <a:p>
            <a:r>
              <a:rPr lang="en-US" sz="1600" b="1">
                <a:solidFill>
                  <a:srgbClr val="000000"/>
                </a:solidFill>
              </a:rPr>
              <a:t>The Keys to Planning for Learning: Effective Curriculum, Unit and Lesson Design</a:t>
            </a:r>
          </a:p>
          <a:p>
            <a:r>
              <a:rPr lang="en-US" sz="1600">
                <a:solidFill>
                  <a:srgbClr val="000000"/>
                </a:solidFill>
              </a:rPr>
              <a:t>http://www.actfl.org/publications/books-and-brochures/the-keys-planning-learning</a:t>
            </a:r>
          </a:p>
        </p:txBody>
      </p:sp>
      <p:sp>
        <p:nvSpPr>
          <p:cNvPr id="7" name="Footer Placeholder 6"/>
          <p:cNvSpPr>
            <a:spLocks noGrp="1"/>
          </p:cNvSpPr>
          <p:nvPr>
            <p:ph type="ftr" sz="quarter" idx="11"/>
          </p:nvPr>
        </p:nvSpPr>
        <p:spPr/>
        <p:txBody>
          <a:bodyPr/>
          <a:lstStyle/>
          <a:p>
            <a:r>
              <a:rPr lang="en-US" smtClean="0">
                <a:solidFill>
                  <a:schemeClr val="bg1"/>
                </a:solidFill>
              </a:rPr>
              <a:t>Laura Terrill, HEB 2014</a:t>
            </a:r>
            <a:endParaRPr lang="en-US" dirty="0">
              <a:solidFill>
                <a:schemeClr val="bg1"/>
              </a:solidFill>
            </a:endParaRPr>
          </a:p>
        </p:txBody>
      </p:sp>
      <p:sp>
        <p:nvSpPr>
          <p:cNvPr id="8" name="Slide Number Placeholder 7"/>
          <p:cNvSpPr>
            <a:spLocks noGrp="1"/>
          </p:cNvSpPr>
          <p:nvPr>
            <p:ph type="sldNum" sz="quarter" idx="12"/>
          </p:nvPr>
        </p:nvSpPr>
        <p:spPr/>
        <p:txBody>
          <a:bodyPr/>
          <a:lstStyle/>
          <a:p>
            <a:fld id="{74C2F60E-34D8-DD42-93FD-7BD7AE432328}" type="slidenum">
              <a:rPr lang="en-US"/>
              <a:pPr/>
              <a:t>40</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23" name="Text Box 3"/>
          <p:cNvSpPr txBox="1">
            <a:spLocks noChangeArrowheads="1"/>
          </p:cNvSpPr>
          <p:nvPr/>
        </p:nvSpPr>
        <p:spPr bwMode="auto">
          <a:xfrm>
            <a:off x="6384925" y="5993667"/>
            <a:ext cx="2239390" cy="646331"/>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6+1 Traits of Writing</a:t>
            </a:r>
          </a:p>
          <a:p>
            <a:r>
              <a:rPr lang="en-US">
                <a:solidFill>
                  <a:srgbClr val="376092"/>
                </a:solidFill>
              </a:rPr>
              <a:t>Ruth Culham</a:t>
            </a:r>
          </a:p>
        </p:txBody>
      </p:sp>
      <p:sp>
        <p:nvSpPr>
          <p:cNvPr id="1216516" name="Text Box 4"/>
          <p:cNvSpPr txBox="1">
            <a:spLocks noChangeArrowheads="1"/>
          </p:cNvSpPr>
          <p:nvPr/>
        </p:nvSpPr>
        <p:spPr bwMode="auto">
          <a:xfrm>
            <a:off x="533400" y="2885123"/>
            <a:ext cx="8458200" cy="3108544"/>
          </a:xfrm>
          <a:prstGeom prst="rect">
            <a:avLst/>
          </a:prstGeom>
          <a:noFill/>
          <a:ln w="9525">
            <a:noFill/>
            <a:miter lim="800000"/>
            <a:headEnd/>
            <a:tailEnd/>
          </a:ln>
        </p:spPr>
        <p:txBody>
          <a:bodyPr wrap="square">
            <a:prstTxWarp prst="textNoShape">
              <a:avLst/>
            </a:prstTxWarp>
            <a:spAutoFit/>
          </a:bodyPr>
          <a:lstStyle/>
          <a:p>
            <a:pPr>
              <a:defRPr/>
            </a:pPr>
            <a:r>
              <a:rPr lang="en-US" sz="2800" i="1">
                <a:solidFill>
                  <a:schemeClr val="tx2"/>
                </a:solidFill>
                <a:latin typeface="+mn-lt"/>
                <a:ea typeface="ＭＳ Ｐゴシック" charset="-128"/>
                <a:cs typeface="ＭＳ Ｐゴシック" charset="-128"/>
              </a:rPr>
              <a:t>“Word choice is about the use of rich, colorful, precise language that communicates.. in good descriptive writing, strong word choice clarifies and expands ideas. In persuasive writing, it moves you to a new vision of things. In narrative writing, it creates images in your mind that are so real, you feel like you are part of the story itself.” </a:t>
            </a:r>
          </a:p>
        </p:txBody>
      </p:sp>
      <p:pic>
        <p:nvPicPr>
          <p:cNvPr id="235525" name="Picture 6" descr="thoughtful"/>
          <p:cNvPicPr>
            <a:picLocks noGrp="1" noChangeAspect="1" noChangeArrowheads="1"/>
          </p:cNvPicPr>
          <p:nvPr/>
        </p:nvPicPr>
        <p:blipFill>
          <a:blip r:embed="rId3"/>
          <a:srcRect/>
          <a:stretch>
            <a:fillRect/>
          </a:stretch>
        </p:blipFill>
        <p:spPr bwMode="auto">
          <a:xfrm>
            <a:off x="609600" y="148273"/>
            <a:ext cx="2595563" cy="2736850"/>
          </a:xfrm>
          <a:prstGeom prst="rect">
            <a:avLst/>
          </a:prstGeom>
          <a:noFill/>
          <a:ln w="9525">
            <a:noFill/>
            <a:miter lim="800000"/>
            <a:headEnd/>
            <a:tailEnd/>
          </a:ln>
        </p:spPr>
      </p:pic>
      <p:sp>
        <p:nvSpPr>
          <p:cNvPr id="10" name="Title 9"/>
          <p:cNvSpPr>
            <a:spLocks noGrp="1"/>
          </p:cNvSpPr>
          <p:nvPr>
            <p:ph type="title"/>
          </p:nvPr>
        </p:nvSpPr>
        <p:spPr/>
        <p:txBody>
          <a:bodyPr>
            <a:normAutofit/>
          </a:bodyPr>
          <a:lstStyle/>
          <a:p>
            <a:pPr algn="ctr"/>
            <a:r>
              <a:rPr lang="en-US" i="1">
                <a:solidFill>
                  <a:srgbClr val="376092"/>
                </a:solidFill>
                <a:ea typeface="ＭＳ Ｐゴシック" charset="-128"/>
                <a:cs typeface="ＭＳ Ｐゴシック" charset="-128"/>
              </a:rPr>
              <a:t>                           Word Choice</a:t>
            </a:r>
            <a:endParaRPr lang="en-US"/>
          </a:p>
        </p:txBody>
      </p:sp>
      <p:sp>
        <p:nvSpPr>
          <p:cNvPr id="235527" name="Footer Placeholder 6"/>
          <p:cNvSpPr>
            <a:spLocks noGrp="1"/>
          </p:cNvSpPr>
          <p:nvPr>
            <p:ph type="ftr" sz="quarter" idx="11"/>
          </p:nvPr>
        </p:nvSpPr>
        <p:spPr/>
        <p:txBody>
          <a:bodyPr/>
          <a:lstStyle/>
          <a:p>
            <a:r>
              <a:rPr lang="en-US"/>
              <a:t>Laura Terrill, HEB 2014</a:t>
            </a:r>
          </a:p>
        </p:txBody>
      </p:sp>
      <p:sp>
        <p:nvSpPr>
          <p:cNvPr id="7" name="Slide Number Placeholder 6"/>
          <p:cNvSpPr>
            <a:spLocks noGrp="1"/>
          </p:cNvSpPr>
          <p:nvPr>
            <p:ph type="sldNum" sz="quarter" idx="12"/>
          </p:nvPr>
        </p:nvSpPr>
        <p:spPr/>
        <p:txBody>
          <a:bodyPr>
            <a:normAutofit fontScale="85000" lnSpcReduction="20000"/>
          </a:bodyPr>
          <a:lstStyle/>
          <a:p>
            <a:fld id="{74C2F60E-34D8-DD42-93FD-7BD7AE432328}" type="slidenum">
              <a:rPr lang="en-US"/>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36994" name="Rectangle 2"/>
          <p:cNvSpPr>
            <a:spLocks noGrp="1" noChangeArrowheads="1"/>
          </p:cNvSpPr>
          <p:nvPr>
            <p:ph type="title"/>
          </p:nvPr>
        </p:nvSpPr>
        <p:spPr/>
        <p:txBody>
          <a:bodyPr/>
          <a:lstStyle/>
          <a:p>
            <a:r>
              <a:rPr lang="en-US"/>
              <a:t>Acrostic Poetry</a:t>
            </a:r>
          </a:p>
        </p:txBody>
      </p:sp>
      <p:sp>
        <p:nvSpPr>
          <p:cNvPr id="237574" name="Footer Placeholder 5"/>
          <p:cNvSpPr>
            <a:spLocks noGrp="1"/>
          </p:cNvSpPr>
          <p:nvPr>
            <p:ph type="ftr" sz="quarter" idx="11"/>
          </p:nvPr>
        </p:nvSpPr>
        <p:spPr/>
        <p:txBody>
          <a:bodyPr/>
          <a:lstStyle/>
          <a:p>
            <a:r>
              <a:rPr lang="en-US"/>
              <a:t>Laura Terrill, HEB 2014</a:t>
            </a:r>
          </a:p>
        </p:txBody>
      </p:sp>
      <p:sp>
        <p:nvSpPr>
          <p:cNvPr id="1236996" name="Text Box 4"/>
          <p:cNvSpPr txBox="1">
            <a:spLocks noChangeArrowheads="1"/>
          </p:cNvSpPr>
          <p:nvPr/>
        </p:nvSpPr>
        <p:spPr bwMode="auto">
          <a:xfrm>
            <a:off x="838200" y="2108200"/>
            <a:ext cx="6067938" cy="2246769"/>
          </a:xfrm>
          <a:prstGeom prst="rect">
            <a:avLst/>
          </a:prstGeom>
          <a:noFill/>
          <a:ln w="9525">
            <a:noFill/>
            <a:miter lim="800000"/>
            <a:headEnd/>
            <a:tailEnd/>
          </a:ln>
        </p:spPr>
        <p:txBody>
          <a:bodyPr wrap="none">
            <a:prstTxWarp prst="textNoShape">
              <a:avLst/>
            </a:prstTxWarp>
            <a:spAutoFit/>
          </a:bodyPr>
          <a:lstStyle/>
          <a:p>
            <a:pPr>
              <a:defRPr/>
            </a:pPr>
            <a:r>
              <a:rPr lang="en-US" sz="2800" b="1" i="1">
                <a:solidFill>
                  <a:schemeClr val="tx2"/>
                </a:solidFill>
                <a:latin typeface="+mn-lt"/>
                <a:ea typeface="ＭＳ Ｐゴシック" charset="-128"/>
                <a:cs typeface="ＭＳ Ｐゴシック" charset="-128"/>
              </a:rPr>
              <a:t>	</a:t>
            </a:r>
            <a:r>
              <a:rPr lang="en-US" sz="2800" b="1" i="1">
                <a:solidFill>
                  <a:srgbClr val="C0504D"/>
                </a:solidFill>
                <a:latin typeface="+mn-lt"/>
                <a:ea typeface="ＭＳ Ｐゴシック" charset="-128"/>
                <a:cs typeface="ＭＳ Ｐゴシック" charset="-128"/>
              </a:rPr>
              <a:t>P</a:t>
            </a:r>
            <a:r>
              <a:rPr lang="en-US" sz="2800" b="1" i="1">
                <a:solidFill>
                  <a:schemeClr val="tx2"/>
                </a:solidFill>
                <a:latin typeface="+mn-lt"/>
                <a:ea typeface="ＭＳ Ｐゴシック" charset="-128"/>
                <a:cs typeface="ＭＳ Ｐゴシック" charset="-128"/>
              </a:rPr>
              <a:t> </a:t>
            </a:r>
            <a:r>
              <a:rPr lang="en-US" sz="2800">
                <a:solidFill>
                  <a:schemeClr val="tx2"/>
                </a:solidFill>
                <a:latin typeface="+mn-lt"/>
                <a:ea typeface="ＭＳ Ｐゴシック" charset="-128"/>
                <a:cs typeface="ＭＳ Ｐゴシック" charset="-128"/>
              </a:rPr>
              <a:t>aris, a dynamic city with</a:t>
            </a:r>
          </a:p>
          <a:p>
            <a:pPr>
              <a:defRPr/>
            </a:pPr>
            <a:r>
              <a:rPr lang="en-US" sz="2800">
                <a:solidFill>
                  <a:schemeClr val="tx2"/>
                </a:solidFill>
                <a:latin typeface="+mn-lt"/>
                <a:ea typeface="ＭＳ Ｐゴシック" charset="-128"/>
                <a:cs typeface="ＭＳ Ｐゴシック" charset="-128"/>
              </a:rPr>
              <a:t>	</a:t>
            </a:r>
            <a:r>
              <a:rPr lang="en-US" sz="2800" b="1" i="1">
                <a:solidFill>
                  <a:srgbClr val="C0504D"/>
                </a:solidFill>
                <a:latin typeface="+mn-lt"/>
                <a:ea typeface="ＭＳ Ｐゴシック" charset="-128"/>
                <a:cs typeface="ＭＳ Ｐゴシック" charset="-128"/>
              </a:rPr>
              <a:t>A</a:t>
            </a:r>
            <a:r>
              <a:rPr lang="en-US" sz="2800" b="1" i="1">
                <a:solidFill>
                  <a:schemeClr val="tx2"/>
                </a:solidFill>
                <a:latin typeface="+mn-lt"/>
                <a:ea typeface="ＭＳ Ｐゴシック" charset="-128"/>
                <a:cs typeface="ＭＳ Ｐゴシック" charset="-128"/>
              </a:rPr>
              <a:t> </a:t>
            </a:r>
            <a:r>
              <a:rPr lang="en-US" sz="2800">
                <a:solidFill>
                  <a:schemeClr val="tx2"/>
                </a:solidFill>
                <a:latin typeface="+mn-lt"/>
                <a:ea typeface="ＭＳ Ｐゴシック" charset="-128"/>
                <a:cs typeface="ＭＳ Ｐゴシック" charset="-128"/>
              </a:rPr>
              <a:t>rtistic museums and monuments,</a:t>
            </a:r>
          </a:p>
          <a:p>
            <a:pPr>
              <a:defRPr/>
            </a:pPr>
            <a:r>
              <a:rPr lang="en-US" sz="2800">
                <a:solidFill>
                  <a:schemeClr val="tx2"/>
                </a:solidFill>
                <a:latin typeface="+mn-lt"/>
                <a:ea typeface="ＭＳ Ｐゴシック" charset="-128"/>
                <a:cs typeface="ＭＳ Ｐゴシック" charset="-128"/>
              </a:rPr>
              <a:t>	</a:t>
            </a:r>
            <a:r>
              <a:rPr lang="en-US" sz="2800" b="1" i="1">
                <a:solidFill>
                  <a:srgbClr val="C0504D"/>
                </a:solidFill>
                <a:latin typeface="+mn-lt"/>
                <a:ea typeface="ＭＳ Ｐゴシック" charset="-128"/>
                <a:cs typeface="ＭＳ Ｐゴシック" charset="-128"/>
              </a:rPr>
              <a:t>R</a:t>
            </a:r>
            <a:r>
              <a:rPr lang="en-US" sz="2800" b="1" i="1">
                <a:solidFill>
                  <a:schemeClr val="tx2"/>
                </a:solidFill>
                <a:latin typeface="+mn-lt"/>
                <a:ea typeface="ＭＳ Ｐゴシック" charset="-128"/>
                <a:cs typeface="ＭＳ Ｐゴシック" charset="-128"/>
              </a:rPr>
              <a:t> </a:t>
            </a:r>
            <a:r>
              <a:rPr lang="en-US" sz="2800">
                <a:solidFill>
                  <a:schemeClr val="tx2"/>
                </a:solidFill>
                <a:latin typeface="+mn-lt"/>
                <a:ea typeface="ＭＳ Ｐゴシック" charset="-128"/>
                <a:cs typeface="ＭＳ Ｐゴシック" charset="-128"/>
              </a:rPr>
              <a:t>ich in history</a:t>
            </a:r>
          </a:p>
          <a:p>
            <a:pPr>
              <a:defRPr/>
            </a:pPr>
            <a:r>
              <a:rPr lang="en-US" sz="2800">
                <a:solidFill>
                  <a:schemeClr val="tx2"/>
                </a:solidFill>
                <a:latin typeface="+mn-lt"/>
                <a:ea typeface="ＭＳ Ｐゴシック" charset="-128"/>
                <a:cs typeface="ＭＳ Ｐゴシック" charset="-128"/>
              </a:rPr>
              <a:t>	</a:t>
            </a:r>
            <a:r>
              <a:rPr lang="en-US" sz="2800" b="1" i="1">
                <a:solidFill>
                  <a:srgbClr val="C0504D"/>
                </a:solidFill>
                <a:latin typeface="+mn-lt"/>
                <a:ea typeface="ＭＳ Ｐゴシック" charset="-128"/>
                <a:cs typeface="ＭＳ Ｐゴシック" charset="-128"/>
              </a:rPr>
              <a:t>I</a:t>
            </a:r>
            <a:r>
              <a:rPr lang="en-US" sz="2800" b="1" i="1">
                <a:solidFill>
                  <a:schemeClr val="tx2"/>
                </a:solidFill>
                <a:latin typeface="+mn-lt"/>
                <a:ea typeface="ＭＳ Ｐゴシック" charset="-128"/>
                <a:cs typeface="ＭＳ Ｐゴシック" charset="-128"/>
              </a:rPr>
              <a:t> </a:t>
            </a:r>
            <a:r>
              <a:rPr lang="en-US" sz="2800">
                <a:solidFill>
                  <a:schemeClr val="tx2"/>
                </a:solidFill>
                <a:latin typeface="+mn-lt"/>
                <a:ea typeface="ＭＳ Ｐゴシック" charset="-128"/>
                <a:cs typeface="ＭＳ Ｐゴシック" charset="-128"/>
              </a:rPr>
              <a:t>nvites connoisseurs of life to </a:t>
            </a:r>
          </a:p>
          <a:p>
            <a:pPr>
              <a:defRPr/>
            </a:pPr>
            <a:r>
              <a:rPr lang="en-US" sz="2800">
                <a:solidFill>
                  <a:schemeClr val="tx2"/>
                </a:solidFill>
                <a:latin typeface="+mn-lt"/>
                <a:ea typeface="ＭＳ Ｐゴシック" charset="-128"/>
                <a:cs typeface="ＭＳ Ｐゴシック" charset="-128"/>
              </a:rPr>
              <a:t>	</a:t>
            </a:r>
            <a:r>
              <a:rPr lang="en-US" sz="2800" b="1" i="1">
                <a:solidFill>
                  <a:srgbClr val="C0504D"/>
                </a:solidFill>
                <a:latin typeface="+mn-lt"/>
                <a:ea typeface="ＭＳ Ｐゴシック" charset="-128"/>
                <a:cs typeface="ＭＳ Ｐゴシック" charset="-128"/>
              </a:rPr>
              <a:t>S</a:t>
            </a:r>
            <a:r>
              <a:rPr lang="en-US" sz="2800" b="1" i="1">
                <a:solidFill>
                  <a:schemeClr val="tx2"/>
                </a:solidFill>
                <a:latin typeface="+mn-lt"/>
                <a:ea typeface="ＭＳ Ｐゴシック" charset="-128"/>
                <a:cs typeface="ＭＳ Ｐゴシック" charset="-128"/>
              </a:rPr>
              <a:t> </a:t>
            </a:r>
            <a:r>
              <a:rPr lang="en-US" sz="2800">
                <a:solidFill>
                  <a:schemeClr val="tx2"/>
                </a:solidFill>
                <a:latin typeface="+mn-lt"/>
                <a:ea typeface="ＭＳ Ｐゴシック" charset="-128"/>
                <a:cs typeface="ＭＳ Ｐゴシック" charset="-128"/>
              </a:rPr>
              <a:t>ites of great appeal.</a:t>
            </a:r>
            <a:endParaRPr lang="en-US" sz="2800">
              <a:latin typeface="+mn-lt"/>
              <a:ea typeface="ＭＳ Ｐゴシック" charset="-128"/>
              <a:cs typeface="ＭＳ Ｐゴシック" charset="-128"/>
            </a:endParaRPr>
          </a:p>
        </p:txBody>
      </p:sp>
      <p:sp>
        <p:nvSpPr>
          <p:cNvPr id="237572" name="Text Box 5"/>
          <p:cNvSpPr txBox="1">
            <a:spLocks noChangeArrowheads="1"/>
          </p:cNvSpPr>
          <p:nvPr/>
        </p:nvSpPr>
        <p:spPr bwMode="auto">
          <a:xfrm>
            <a:off x="2971800" y="6019800"/>
            <a:ext cx="5811838" cy="366713"/>
          </a:xfrm>
          <a:prstGeom prst="rect">
            <a:avLst/>
          </a:prstGeom>
          <a:noFill/>
          <a:ln w="9525">
            <a:noFill/>
            <a:miter lim="800000"/>
            <a:headEnd/>
            <a:tailEnd/>
          </a:ln>
        </p:spPr>
        <p:txBody>
          <a:bodyPr wrap="none">
            <a:prstTxWarp prst="textNoShape">
              <a:avLst/>
            </a:prstTxWarp>
            <a:spAutoFit/>
          </a:bodyPr>
          <a:lstStyle/>
          <a:p>
            <a:r>
              <a:rPr lang="en-US" sz="1800"/>
              <a:t>http://www.shadowpoetry.com/resources/wip/types.html</a:t>
            </a:r>
            <a:endParaRPr lang="en-US"/>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9618" name="Rectangle 1026"/>
          <p:cNvSpPr>
            <a:spLocks noGrp="1" noChangeArrowheads="1"/>
          </p:cNvSpPr>
          <p:nvPr>
            <p:ph type="title"/>
          </p:nvPr>
        </p:nvSpPr>
        <p:spPr/>
        <p:txBody>
          <a:bodyPr/>
          <a:lstStyle/>
          <a:p>
            <a:r>
              <a:rPr lang="en-US"/>
              <a:t>Cinquain Poetry</a:t>
            </a:r>
          </a:p>
        </p:txBody>
      </p:sp>
      <p:sp>
        <p:nvSpPr>
          <p:cNvPr id="239621" name="Footer Placeholder 4"/>
          <p:cNvSpPr>
            <a:spLocks noGrp="1"/>
          </p:cNvSpPr>
          <p:nvPr>
            <p:ph type="ftr" sz="quarter" idx="11"/>
          </p:nvPr>
        </p:nvSpPr>
        <p:spPr/>
        <p:txBody>
          <a:bodyPr/>
          <a:lstStyle/>
          <a:p>
            <a:r>
              <a:rPr lang="en-US"/>
              <a:t>Laura Terrill, HEB 2014</a:t>
            </a:r>
          </a:p>
        </p:txBody>
      </p:sp>
      <p:sp>
        <p:nvSpPr>
          <p:cNvPr id="1239043" name="Text Box 1027"/>
          <p:cNvSpPr txBox="1">
            <a:spLocks noChangeArrowheads="1"/>
          </p:cNvSpPr>
          <p:nvPr/>
        </p:nvSpPr>
        <p:spPr bwMode="auto">
          <a:xfrm>
            <a:off x="1689100" y="1600200"/>
            <a:ext cx="5764213" cy="4154488"/>
          </a:xfrm>
          <a:prstGeom prst="rect">
            <a:avLst/>
          </a:prstGeom>
          <a:noFill/>
          <a:ln w="9525">
            <a:noFill/>
            <a:miter lim="800000"/>
            <a:headEnd/>
            <a:tailEnd/>
          </a:ln>
        </p:spPr>
        <p:txBody>
          <a:bodyPr wrap="none">
            <a:prstTxWarp prst="textNoShape">
              <a:avLst/>
            </a:prstTxWarp>
            <a:spAutoFit/>
          </a:bodyPr>
          <a:lstStyle/>
          <a:p>
            <a:pPr algn="ctr">
              <a:defRPr/>
            </a:pPr>
            <a:r>
              <a:rPr lang="en-US" sz="2400">
                <a:solidFill>
                  <a:schemeClr val="tx2"/>
                </a:solidFill>
                <a:latin typeface="+mn-lt"/>
                <a:ea typeface="ＭＳ Ｐゴシック" charset="-128"/>
                <a:cs typeface="ＭＳ Ｐゴシック" charset="-128"/>
              </a:rPr>
              <a:t>Subject</a:t>
            </a:r>
          </a:p>
          <a:p>
            <a:pPr algn="ctr">
              <a:defRPr/>
            </a:pPr>
            <a:r>
              <a:rPr lang="en-US" sz="2400">
                <a:solidFill>
                  <a:schemeClr val="tx2"/>
                </a:solidFill>
                <a:latin typeface="+mn-lt"/>
                <a:ea typeface="ＭＳ Ｐゴシック" charset="-128"/>
                <a:cs typeface="ＭＳ Ｐゴシック" charset="-128"/>
              </a:rPr>
              <a:t>noun, noun</a:t>
            </a:r>
          </a:p>
          <a:p>
            <a:pPr algn="ctr">
              <a:defRPr/>
            </a:pPr>
            <a:r>
              <a:rPr lang="en-US" sz="2400">
                <a:solidFill>
                  <a:schemeClr val="tx2"/>
                </a:solidFill>
                <a:latin typeface="+mn-lt"/>
                <a:ea typeface="ＭＳ Ｐゴシック" charset="-128"/>
                <a:cs typeface="ＭＳ Ｐゴシック" charset="-128"/>
              </a:rPr>
              <a:t>adjective, adjective, adjective</a:t>
            </a:r>
          </a:p>
          <a:p>
            <a:pPr algn="ctr">
              <a:defRPr/>
            </a:pPr>
            <a:r>
              <a:rPr lang="en-US" sz="2400">
                <a:solidFill>
                  <a:schemeClr val="tx2"/>
                </a:solidFill>
                <a:latin typeface="+mn-lt"/>
                <a:ea typeface="ＭＳ Ｐゴシック" charset="-128"/>
                <a:cs typeface="ＭＳ Ｐゴシック" charset="-128"/>
              </a:rPr>
              <a:t>short sentence or phrase about the subject</a:t>
            </a:r>
          </a:p>
          <a:p>
            <a:pPr algn="ctr">
              <a:defRPr/>
            </a:pPr>
            <a:r>
              <a:rPr lang="en-US" sz="2400">
                <a:solidFill>
                  <a:schemeClr val="tx2"/>
                </a:solidFill>
                <a:latin typeface="+mn-lt"/>
                <a:ea typeface="ＭＳ Ｐゴシック" charset="-128"/>
                <a:cs typeface="ＭＳ Ｐゴシック" charset="-128"/>
              </a:rPr>
              <a:t>restate the subject</a:t>
            </a:r>
          </a:p>
          <a:p>
            <a:pPr algn="ctr">
              <a:defRPr/>
            </a:pPr>
            <a:endParaRPr lang="en-US" sz="2400">
              <a:solidFill>
                <a:schemeClr val="tx2"/>
              </a:solidFill>
              <a:latin typeface="+mn-lt"/>
              <a:ea typeface="ＭＳ Ｐゴシック" charset="-128"/>
              <a:cs typeface="ＭＳ Ｐゴシック" charset="-128"/>
            </a:endParaRPr>
          </a:p>
          <a:p>
            <a:pPr algn="ctr">
              <a:defRPr/>
            </a:pPr>
            <a:r>
              <a:rPr lang="en-US" sz="2400" b="1">
                <a:solidFill>
                  <a:schemeClr val="tx2"/>
                </a:solidFill>
                <a:latin typeface="+mn-lt"/>
                <a:ea typeface="ＭＳ Ｐゴシック" charset="-128"/>
                <a:cs typeface="ＭＳ Ｐゴシック" charset="-128"/>
              </a:rPr>
              <a:t>Paris</a:t>
            </a:r>
            <a:endParaRPr lang="en-US" sz="2400">
              <a:solidFill>
                <a:schemeClr val="tx2"/>
              </a:solidFill>
              <a:latin typeface="+mn-lt"/>
              <a:ea typeface="ＭＳ Ｐゴシック" charset="-128"/>
              <a:cs typeface="ＭＳ Ｐゴシック" charset="-128"/>
            </a:endParaRPr>
          </a:p>
          <a:p>
            <a:pPr algn="ctr">
              <a:defRPr/>
            </a:pPr>
            <a:r>
              <a:rPr lang="en-US" sz="2400">
                <a:solidFill>
                  <a:schemeClr val="tx2"/>
                </a:solidFill>
                <a:latin typeface="+mn-lt"/>
                <a:ea typeface="ＭＳ Ｐゴシック" charset="-128"/>
                <a:cs typeface="ＭＳ Ｐゴシック" charset="-128"/>
              </a:rPr>
              <a:t>museums, monuments</a:t>
            </a:r>
          </a:p>
          <a:p>
            <a:pPr algn="ctr">
              <a:defRPr/>
            </a:pPr>
            <a:r>
              <a:rPr lang="en-US" sz="2400">
                <a:solidFill>
                  <a:schemeClr val="tx2"/>
                </a:solidFill>
                <a:latin typeface="+mn-lt"/>
                <a:ea typeface="ＭＳ Ｐゴシック" charset="-128"/>
                <a:cs typeface="ＭＳ Ｐゴシック" charset="-128"/>
              </a:rPr>
              <a:t>dynamic, exciting, alive</a:t>
            </a:r>
          </a:p>
          <a:p>
            <a:pPr algn="ctr">
              <a:defRPr/>
            </a:pPr>
            <a:r>
              <a:rPr lang="en-US" sz="2400">
                <a:solidFill>
                  <a:schemeClr val="tx2"/>
                </a:solidFill>
                <a:latin typeface="+mn-lt"/>
                <a:ea typeface="ＭＳ Ｐゴシック" charset="-128"/>
                <a:cs typeface="ＭＳ Ｐゴシック" charset="-128"/>
              </a:rPr>
              <a:t>a cultural tapestry this</a:t>
            </a:r>
          </a:p>
          <a:p>
            <a:pPr algn="ctr">
              <a:defRPr/>
            </a:pPr>
            <a:r>
              <a:rPr lang="en-US" sz="2400">
                <a:solidFill>
                  <a:schemeClr val="tx2"/>
                </a:solidFill>
                <a:latin typeface="+mn-lt"/>
                <a:ea typeface="ＭＳ Ｐゴシック" charset="-128"/>
                <a:cs typeface="ＭＳ Ｐゴシック" charset="-128"/>
              </a:rPr>
              <a:t>City of Lights.</a:t>
            </a:r>
            <a:endParaRPr lang="en-US" sz="2400">
              <a:latin typeface="+mn-lt"/>
              <a:ea typeface="ＭＳ Ｐゴシック" charset="-128"/>
              <a:cs typeface="ＭＳ Ｐゴシック" charset="-128"/>
            </a:endParaRPr>
          </a:p>
        </p:txBody>
      </p:sp>
      <p:sp>
        <p:nvSpPr>
          <p:cNvPr id="5" name="Slide Number Placeholder 4"/>
          <p:cNvSpPr>
            <a:spLocks noGrp="1"/>
          </p:cNvSpPr>
          <p:nvPr>
            <p:ph type="sldNum" sz="quarter" idx="12"/>
          </p:nvPr>
        </p:nvSpPr>
        <p:spPr/>
        <p:txBody>
          <a:bodyPr>
            <a:normAutofit fontScale="85000" lnSpcReduction="20000"/>
          </a:bodyPr>
          <a:lstStyle/>
          <a:p>
            <a:fld id="{74C2F60E-34D8-DD42-93FD-7BD7AE432328}" type="slidenum">
              <a:rPr lang="en-US"/>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r>
              <a:rPr lang="en-US"/>
              <a:t>Brevette Poetry</a:t>
            </a:r>
          </a:p>
        </p:txBody>
      </p:sp>
      <p:sp>
        <p:nvSpPr>
          <p:cNvPr id="241672" name="Footer Placeholder 7"/>
          <p:cNvSpPr>
            <a:spLocks noGrp="1"/>
          </p:cNvSpPr>
          <p:nvPr>
            <p:ph type="ftr" sz="quarter" idx="11"/>
          </p:nvPr>
        </p:nvSpPr>
        <p:spPr/>
        <p:txBody>
          <a:bodyPr/>
          <a:lstStyle/>
          <a:p>
            <a:r>
              <a:rPr lang="en-US"/>
              <a:t>Laura Terrill, HEB 2014</a:t>
            </a:r>
          </a:p>
        </p:txBody>
      </p:sp>
      <p:sp>
        <p:nvSpPr>
          <p:cNvPr id="241667" name="Text Box 3"/>
          <p:cNvSpPr txBox="1">
            <a:spLocks noChangeArrowheads="1"/>
          </p:cNvSpPr>
          <p:nvPr/>
        </p:nvSpPr>
        <p:spPr bwMode="auto">
          <a:xfrm>
            <a:off x="898525" y="1654175"/>
            <a:ext cx="7086600" cy="1200150"/>
          </a:xfrm>
          <a:prstGeom prst="rect">
            <a:avLst/>
          </a:prstGeom>
          <a:noFill/>
          <a:ln w="9525">
            <a:noFill/>
            <a:miter lim="800000"/>
            <a:headEnd/>
            <a:tailEnd/>
          </a:ln>
        </p:spPr>
        <p:txBody>
          <a:bodyPr>
            <a:prstTxWarp prst="textNoShape">
              <a:avLst/>
            </a:prstTxWarp>
            <a:spAutoFit/>
          </a:bodyPr>
          <a:lstStyle/>
          <a:p>
            <a:r>
              <a:rPr lang="en-US" sz="2400">
                <a:solidFill>
                  <a:schemeClr val="tx2"/>
                </a:solidFill>
              </a:rPr>
              <a:t>subject (noun)</a:t>
            </a:r>
          </a:p>
          <a:p>
            <a:r>
              <a:rPr lang="en-US" sz="2400">
                <a:solidFill>
                  <a:schemeClr val="tx2"/>
                </a:solidFill>
              </a:rPr>
              <a:t>verb (ongoing action, stretched out when typed)</a:t>
            </a:r>
          </a:p>
          <a:p>
            <a:r>
              <a:rPr lang="en-US" sz="2400">
                <a:solidFill>
                  <a:schemeClr val="tx2"/>
                </a:solidFill>
              </a:rPr>
              <a:t>object (noun) </a:t>
            </a:r>
          </a:p>
        </p:txBody>
      </p:sp>
      <p:sp>
        <p:nvSpPr>
          <p:cNvPr id="241668" name="Text Box 4"/>
          <p:cNvSpPr txBox="1">
            <a:spLocks noChangeArrowheads="1"/>
          </p:cNvSpPr>
          <p:nvPr/>
        </p:nvSpPr>
        <p:spPr bwMode="auto">
          <a:xfrm>
            <a:off x="898525" y="3533775"/>
            <a:ext cx="1838325" cy="1570038"/>
          </a:xfrm>
          <a:prstGeom prst="rect">
            <a:avLst/>
          </a:prstGeom>
          <a:noFill/>
          <a:ln w="9525">
            <a:noFill/>
            <a:miter lim="800000"/>
            <a:headEnd/>
            <a:tailEnd/>
          </a:ln>
        </p:spPr>
        <p:txBody>
          <a:bodyPr wrap="none">
            <a:prstTxWarp prst="textNoShape">
              <a:avLst/>
            </a:prstTxWarp>
            <a:spAutoFit/>
          </a:bodyPr>
          <a:lstStyle/>
          <a:p>
            <a:r>
              <a:rPr lang="en-US" sz="3200" i="1">
                <a:solidFill>
                  <a:schemeClr val="tx2"/>
                </a:solidFill>
              </a:rPr>
              <a:t>students</a:t>
            </a:r>
          </a:p>
          <a:p>
            <a:r>
              <a:rPr lang="en-US" sz="3200" i="1">
                <a:solidFill>
                  <a:schemeClr val="tx2"/>
                </a:solidFill>
              </a:rPr>
              <a:t>t  a  k  e </a:t>
            </a:r>
          </a:p>
          <a:p>
            <a:r>
              <a:rPr lang="en-US" sz="3200" i="1">
                <a:solidFill>
                  <a:schemeClr val="tx2"/>
                </a:solidFill>
              </a:rPr>
              <a:t>tests</a:t>
            </a:r>
          </a:p>
        </p:txBody>
      </p:sp>
      <p:sp>
        <p:nvSpPr>
          <p:cNvPr id="1325061" name="Text Box 5"/>
          <p:cNvSpPr txBox="1">
            <a:spLocks noChangeArrowheads="1"/>
          </p:cNvSpPr>
          <p:nvPr/>
        </p:nvSpPr>
        <p:spPr bwMode="auto">
          <a:xfrm>
            <a:off x="3581400" y="3551238"/>
            <a:ext cx="2246313" cy="1570037"/>
          </a:xfrm>
          <a:prstGeom prst="rect">
            <a:avLst/>
          </a:prstGeom>
          <a:noFill/>
          <a:ln w="9525">
            <a:noFill/>
            <a:miter lim="800000"/>
            <a:headEnd/>
            <a:tailEnd/>
          </a:ln>
        </p:spPr>
        <p:txBody>
          <a:bodyPr wrap="none">
            <a:prstTxWarp prst="textNoShape">
              <a:avLst/>
            </a:prstTxWarp>
            <a:spAutoFit/>
          </a:bodyPr>
          <a:lstStyle/>
          <a:p>
            <a:pPr>
              <a:defRPr/>
            </a:pPr>
            <a:r>
              <a:rPr lang="en-US" sz="3200" i="1">
                <a:solidFill>
                  <a:schemeClr val="accent6">
                    <a:lumMod val="75000"/>
                  </a:schemeClr>
                </a:solidFill>
                <a:latin typeface="Arial" charset="0"/>
                <a:ea typeface="ＭＳ Ｐゴシック" charset="-128"/>
                <a:cs typeface="ＭＳ Ｐゴシック" charset="-128"/>
              </a:rPr>
              <a:t>teachers	</a:t>
            </a:r>
          </a:p>
          <a:p>
            <a:pPr>
              <a:defRPr/>
            </a:pPr>
            <a:r>
              <a:rPr lang="en-US" sz="3200" i="1">
                <a:solidFill>
                  <a:schemeClr val="accent6">
                    <a:lumMod val="75000"/>
                  </a:schemeClr>
                </a:solidFill>
                <a:latin typeface="Arial" charset="0"/>
                <a:ea typeface="ＭＳ Ｐゴシック" charset="-128"/>
                <a:cs typeface="ＭＳ Ｐゴシック" charset="-128"/>
              </a:rPr>
              <a:t>g  r  a  d  e </a:t>
            </a:r>
          </a:p>
          <a:p>
            <a:pPr>
              <a:defRPr/>
            </a:pPr>
            <a:r>
              <a:rPr lang="en-US" sz="3200" i="1">
                <a:solidFill>
                  <a:schemeClr val="accent6">
                    <a:lumMod val="75000"/>
                  </a:schemeClr>
                </a:solidFill>
                <a:latin typeface="Arial" charset="0"/>
                <a:ea typeface="ＭＳ Ｐゴシック" charset="-128"/>
                <a:cs typeface="ＭＳ Ｐゴシック" charset="-128"/>
              </a:rPr>
              <a:t>papers</a:t>
            </a:r>
          </a:p>
        </p:txBody>
      </p:sp>
      <p:sp>
        <p:nvSpPr>
          <p:cNvPr id="1325062" name="Text Box 6"/>
          <p:cNvSpPr txBox="1">
            <a:spLocks noChangeArrowheads="1"/>
          </p:cNvSpPr>
          <p:nvPr/>
        </p:nvSpPr>
        <p:spPr bwMode="auto">
          <a:xfrm>
            <a:off x="6553200" y="3551238"/>
            <a:ext cx="2138363" cy="1570037"/>
          </a:xfrm>
          <a:prstGeom prst="rect">
            <a:avLst/>
          </a:prstGeom>
          <a:noFill/>
          <a:ln w="9525">
            <a:noFill/>
            <a:miter lim="800000"/>
            <a:headEnd/>
            <a:tailEnd/>
          </a:ln>
        </p:spPr>
        <p:txBody>
          <a:bodyPr wrap="none">
            <a:prstTxWarp prst="textNoShape">
              <a:avLst/>
            </a:prstTxWarp>
            <a:spAutoFit/>
          </a:bodyPr>
          <a:lstStyle/>
          <a:p>
            <a:r>
              <a:rPr lang="en-US" sz="3200" i="1">
                <a:solidFill>
                  <a:schemeClr val="tx2"/>
                </a:solidFill>
              </a:rPr>
              <a:t>Summers	</a:t>
            </a:r>
          </a:p>
          <a:p>
            <a:r>
              <a:rPr lang="en-US" sz="3200" i="1">
                <a:solidFill>
                  <a:schemeClr val="tx2"/>
                </a:solidFill>
              </a:rPr>
              <a:t>g  i  v  e  </a:t>
            </a:r>
          </a:p>
          <a:p>
            <a:r>
              <a:rPr lang="en-US" sz="3200" i="1">
                <a:solidFill>
                  <a:schemeClr val="tx2"/>
                </a:solidFill>
              </a:rPr>
              <a:t>relief</a:t>
            </a:r>
          </a:p>
        </p:txBody>
      </p:sp>
      <p:sp>
        <p:nvSpPr>
          <p:cNvPr id="8" name="Slide Number Placeholder 7"/>
          <p:cNvSpPr>
            <a:spLocks noGrp="1"/>
          </p:cNvSpPr>
          <p:nvPr>
            <p:ph type="sldNum" sz="quarter" idx="12"/>
          </p:nvPr>
        </p:nvSpPr>
        <p:spPr/>
        <p:txBody>
          <a:bodyPr>
            <a:normAutofit fontScale="85000" lnSpcReduction="20000"/>
          </a:bodyPr>
          <a:lstStyle/>
          <a:p>
            <a:fld id="{74C2F60E-34D8-DD42-93FD-7BD7AE432328}" type="slidenum">
              <a:rPr lang="en-US"/>
              <a:pPr/>
              <a:t>8</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2506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250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5061" grpId="0"/>
      <p:bldP spid="1325062" grpId="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1906" name="Picture 6" descr="bad732925f27da76d74e174b455f737e.jpg"/>
          <p:cNvPicPr>
            <a:picLocks noChangeAspect="1"/>
          </p:cNvPicPr>
          <p:nvPr/>
        </p:nvPicPr>
        <p:blipFill>
          <a:blip r:embed="rId2"/>
          <a:srcRect/>
          <a:stretch>
            <a:fillRect/>
          </a:stretch>
        </p:blipFill>
        <p:spPr bwMode="auto">
          <a:xfrm>
            <a:off x="2690813" y="1287463"/>
            <a:ext cx="3921125" cy="5340350"/>
          </a:xfrm>
          <a:prstGeom prst="rect">
            <a:avLst/>
          </a:prstGeom>
          <a:noFill/>
          <a:ln w="9525">
            <a:noFill/>
            <a:miter lim="800000"/>
            <a:headEnd/>
            <a:tailEnd/>
          </a:ln>
        </p:spPr>
      </p:pic>
      <p:sp>
        <p:nvSpPr>
          <p:cNvPr id="5" name="Title 4"/>
          <p:cNvSpPr>
            <a:spLocks noGrp="1"/>
          </p:cNvSpPr>
          <p:nvPr>
            <p:ph type="title"/>
          </p:nvPr>
        </p:nvSpPr>
        <p:spPr/>
        <p:txBody>
          <a:bodyPr/>
          <a:lstStyle/>
          <a:p>
            <a:r>
              <a:rPr lang="en-US"/>
              <a:t>Two Voice Poems</a:t>
            </a:r>
          </a:p>
        </p:txBody>
      </p:sp>
      <p:sp>
        <p:nvSpPr>
          <p:cNvPr id="251907" name="Footer Placeholder 3"/>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 HEB 2014</a:t>
            </a:r>
          </a:p>
        </p:txBody>
      </p:sp>
      <p:sp>
        <p:nvSpPr>
          <p:cNvPr id="6" name="Slide Number Placeholder 5"/>
          <p:cNvSpPr>
            <a:spLocks noGrp="1"/>
          </p:cNvSpPr>
          <p:nvPr>
            <p:ph type="sldNum" sz="quarter" idx="12"/>
          </p:nvPr>
        </p:nvSpPr>
        <p:spPr/>
        <p:txBody>
          <a:bodyPr>
            <a:normAutofit fontScale="85000" lnSpcReduction="20000"/>
          </a:bodyPr>
          <a:lstStyle/>
          <a:p>
            <a:fld id="{74C2F60E-34D8-DD42-93FD-7BD7AE432328}" type="slidenum">
              <a:rPr lang="en-US"/>
              <a:pPr/>
              <a:t>9</a:t>
            </a:fld>
            <a:endParaRPr lang="en-US"/>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1.2"/>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1.2"/>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2">
      <a:majorFont>
        <a:latin typeface="Calibri"/>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3420</TotalTime>
  <Words>2006</Words>
  <Application>Microsoft Macintosh PowerPoint</Application>
  <PresentationFormat>On-screen Show (4:3)</PresentationFormat>
  <Paragraphs>318</Paragraphs>
  <Slides>40</Slides>
  <Notes>18</Notes>
  <HiddenSlides>0</HiddenSlides>
  <MMClips>2</MMClips>
  <ScaleCrop>false</ScaleCrop>
  <HeadingPairs>
    <vt:vector size="4" baseType="variant">
      <vt:variant>
        <vt:lpstr>Design Template</vt:lpstr>
      </vt:variant>
      <vt:variant>
        <vt:i4>1</vt:i4>
      </vt:variant>
      <vt:variant>
        <vt:lpstr>Slide Titles</vt:lpstr>
      </vt:variant>
      <vt:variant>
        <vt:i4>40</vt:i4>
      </vt:variant>
    </vt:vector>
  </HeadingPairs>
  <TitlesOfParts>
    <vt:vector size="41" baseType="lpstr">
      <vt:lpstr>Median</vt:lpstr>
      <vt:lpstr>Slide 1</vt:lpstr>
      <vt:lpstr>      Organization</vt:lpstr>
      <vt:lpstr>An unusual event…..</vt:lpstr>
      <vt:lpstr>Slide 4</vt:lpstr>
      <vt:lpstr>                           Word Choice</vt:lpstr>
      <vt:lpstr>Acrostic Poetry</vt:lpstr>
      <vt:lpstr>Cinquain Poetry</vt:lpstr>
      <vt:lpstr>Brevette Poetry</vt:lpstr>
      <vt:lpstr>Two Voice Poems</vt:lpstr>
      <vt:lpstr>Two Voice Poems</vt:lpstr>
      <vt:lpstr>     Conventions</vt:lpstr>
      <vt:lpstr>Conventions</vt:lpstr>
      <vt:lpstr>Great Art of France: Virtual Visits</vt:lpstr>
      <vt:lpstr>Yesterday – Today - Tomorrow</vt:lpstr>
      <vt:lpstr>Chocolate</vt:lpstr>
      <vt:lpstr>El Chocolate</vt:lpstr>
      <vt:lpstr>El Chocolate</vt:lpstr>
      <vt:lpstr>Chocolate</vt:lpstr>
      <vt:lpstr>How do people here and in the French-speaking world describe a balanced lifestyle? </vt:lpstr>
      <vt:lpstr>Ma Vie au Soleil</vt:lpstr>
      <vt:lpstr>Ma vie au soleil</vt:lpstr>
      <vt:lpstr>Performance Assessment</vt:lpstr>
      <vt:lpstr>Slide 23</vt:lpstr>
      <vt:lpstr>Mindset for Lesson Design</vt:lpstr>
      <vt:lpstr>Teaching is ……</vt:lpstr>
      <vt:lpstr>Learning is ……</vt:lpstr>
      <vt:lpstr>Primacy-Recency</vt:lpstr>
      <vt:lpstr>Long-term memory</vt:lpstr>
      <vt:lpstr>Slide 29</vt:lpstr>
      <vt:lpstr>Gain Attention</vt:lpstr>
      <vt:lpstr>Provide Input: Cameroun: un jour dans la vie d'une réfugiée Centrafricaine </vt:lpstr>
      <vt:lpstr>Le Mari de Binta</vt:lpstr>
      <vt:lpstr>Elicit Performance/Provide Feedback</vt:lpstr>
      <vt:lpstr>Provide Input</vt:lpstr>
      <vt:lpstr>Elicit Performance/Provide Feedback</vt:lpstr>
      <vt:lpstr>Elicit Performance/Provide Feedback</vt:lpstr>
      <vt:lpstr>Lesson Transitions</vt:lpstr>
      <vt:lpstr>Enhance Retention and Transfer (Homework)</vt:lpstr>
      <vt:lpstr>Slide 39</vt:lpstr>
      <vt:lpstr>Slide 40</vt:lpstr>
    </vt:vector>
  </TitlesOfParts>
  <Company>Educational Consultant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Laura Terrill</cp:lastModifiedBy>
  <cp:revision>70</cp:revision>
  <cp:lastPrinted>2014-06-08T01:31:46Z</cp:lastPrinted>
  <dcterms:created xsi:type="dcterms:W3CDTF">2014-08-18T22:11:55Z</dcterms:created>
  <dcterms:modified xsi:type="dcterms:W3CDTF">2014-08-18T22:12:21Z</dcterms:modified>
</cp:coreProperties>
</file>